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0"/>
  </p:notesMasterIdLst>
  <p:sldIdLst>
    <p:sldId id="256" r:id="rId5"/>
    <p:sldId id="288" r:id="rId6"/>
    <p:sldId id="263" r:id="rId7"/>
    <p:sldId id="270" r:id="rId8"/>
    <p:sldId id="282" r:id="rId9"/>
    <p:sldId id="290" r:id="rId10"/>
    <p:sldId id="259" r:id="rId11"/>
    <p:sldId id="266" r:id="rId12"/>
    <p:sldId id="278" r:id="rId13"/>
    <p:sldId id="271" r:id="rId14"/>
    <p:sldId id="261" r:id="rId15"/>
    <p:sldId id="267" r:id="rId16"/>
    <p:sldId id="276" r:id="rId17"/>
    <p:sldId id="275" r:id="rId18"/>
    <p:sldId id="273" r:id="rId19"/>
    <p:sldId id="272" r:id="rId20"/>
    <p:sldId id="274" r:id="rId21"/>
    <p:sldId id="279" r:id="rId22"/>
    <p:sldId id="285" r:id="rId23"/>
    <p:sldId id="286" r:id="rId24"/>
    <p:sldId id="289" r:id="rId25"/>
    <p:sldId id="264" r:id="rId26"/>
    <p:sldId id="280" r:id="rId27"/>
    <p:sldId id="284" r:id="rId28"/>
    <p:sldId id="287" r:id="rId29"/>
  </p:sldIdLst>
  <p:sldSz cx="10058400" cy="7772400"/>
  <p:notesSz cx="6858000" cy="9144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scha Myers" initials="NM" lastIdx="4" clrIdx="0">
    <p:extLst>
      <p:ext uri="{19B8F6BF-5375-455C-9EA6-DF929625EA0E}">
        <p15:presenceInfo xmlns:p15="http://schemas.microsoft.com/office/powerpoint/2012/main" userId="S-1-5-21-408925715-1386573141-3135615512-26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493" autoAdjust="0"/>
  </p:normalViewPr>
  <p:slideViewPr>
    <p:cSldViewPr snapToGrid="0">
      <p:cViewPr varScale="1">
        <p:scale>
          <a:sx n="52" d="100"/>
          <a:sy n="52" d="100"/>
        </p:scale>
        <p:origin x="157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userId="d840f4da-8e83-447e-b6f6-b52506fd6c3a" providerId="ADAL" clId="{4EFB9FE6-C73D-4D45-969C-1665340E6888}"/>
    <pc:docChg chg="delSld">
      <pc:chgData name="Brian" userId="d840f4da-8e83-447e-b6f6-b52506fd6c3a" providerId="ADAL" clId="{4EFB9FE6-C73D-4D45-969C-1665340E6888}" dt="2020-06-05T03:10:25.822" v="0" actId="47"/>
      <pc:docMkLst>
        <pc:docMk/>
      </pc:docMkLst>
      <pc:sldChg chg="del">
        <pc:chgData name="Brian" userId="d840f4da-8e83-447e-b6f6-b52506fd6c3a" providerId="ADAL" clId="{4EFB9FE6-C73D-4D45-969C-1665340E6888}" dt="2020-06-05T03:10:25.822" v="0" actId="47"/>
        <pc:sldMkLst>
          <pc:docMk/>
          <pc:sldMk cId="3567740644" sldId="283"/>
        </pc:sldMkLst>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11.png"/></Relationships>
</file>

<file path=ppt/diagrams/_rels/data2.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AAA6EE-8FC9-448B-87C5-802B9393DF96}" type="doc">
      <dgm:prSet loTypeId="urn:microsoft.com/office/officeart/2005/8/layout/bList2" loCatId="list" qsTypeId="urn:microsoft.com/office/officeart/2005/8/quickstyle/simple1" qsCatId="simple" csTypeId="urn:microsoft.com/office/officeart/2005/8/colors/accent1_2" csCatId="accent1" phldr="1"/>
      <dgm:spPr/>
    </dgm:pt>
    <dgm:pt modelId="{D85959B0-16A9-410D-9F63-3856AEF29865}">
      <dgm:prSet phldrT="[Text]"/>
      <dgm:spPr/>
      <dgm:t>
        <a:bodyPr/>
        <a:lstStyle/>
        <a:p>
          <a:r>
            <a:rPr lang="en-US" dirty="0"/>
            <a:t>Michigan in an effort to help, has enacted “no excuse” absentee ballot voting </a:t>
          </a:r>
        </a:p>
      </dgm:t>
    </dgm:pt>
    <dgm:pt modelId="{E57C0CE6-907C-4E11-9DA9-324C2D681B45}" type="parTrans" cxnId="{2D01E095-DFBC-4B11-972B-95995EA914B7}">
      <dgm:prSet/>
      <dgm:spPr/>
      <dgm:t>
        <a:bodyPr/>
        <a:lstStyle/>
        <a:p>
          <a:endParaRPr lang="en-US"/>
        </a:p>
      </dgm:t>
    </dgm:pt>
    <dgm:pt modelId="{8426FCCB-3174-4081-9A68-4F1F76FD4A66}" type="sibTrans" cxnId="{2D01E095-DFBC-4B11-972B-95995EA914B7}">
      <dgm:prSet/>
      <dgm:spPr/>
      <dgm:t>
        <a:bodyPr/>
        <a:lstStyle/>
        <a:p>
          <a:endParaRPr lang="en-US"/>
        </a:p>
      </dgm:t>
    </dgm:pt>
    <dgm:pt modelId="{FA009C6C-9973-4AF4-8765-356AC83C45A9}">
      <dgm:prSet/>
      <dgm:spPr/>
      <dgm:t>
        <a:bodyPr/>
        <a:lstStyle/>
        <a:p>
          <a:r>
            <a:rPr lang="en-US" dirty="0"/>
            <a:t>The pandemic has made going to the polls a potentially hazardous trip </a:t>
          </a:r>
        </a:p>
      </dgm:t>
    </dgm:pt>
    <dgm:pt modelId="{4E3D1E3A-D406-42AA-A4AA-06FA0CF8BE01}" type="parTrans" cxnId="{AC9176F5-330B-402F-AC62-54F84A91680F}">
      <dgm:prSet/>
      <dgm:spPr/>
      <dgm:t>
        <a:bodyPr/>
        <a:lstStyle/>
        <a:p>
          <a:endParaRPr lang="en-US"/>
        </a:p>
      </dgm:t>
    </dgm:pt>
    <dgm:pt modelId="{F3F044D2-6D10-4A27-90A6-F0D798F7B18C}" type="sibTrans" cxnId="{AC9176F5-330B-402F-AC62-54F84A91680F}">
      <dgm:prSet/>
      <dgm:spPr/>
      <dgm:t>
        <a:bodyPr/>
        <a:lstStyle/>
        <a:p>
          <a:endParaRPr lang="en-US"/>
        </a:p>
      </dgm:t>
    </dgm:pt>
    <dgm:pt modelId="{890085E6-AE3B-43FA-BE91-6329E13DDD67}" type="pres">
      <dgm:prSet presAssocID="{54AAA6EE-8FC9-448B-87C5-802B9393DF96}" presName="diagram" presStyleCnt="0">
        <dgm:presLayoutVars>
          <dgm:dir/>
          <dgm:animLvl val="lvl"/>
          <dgm:resizeHandles val="exact"/>
        </dgm:presLayoutVars>
      </dgm:prSet>
      <dgm:spPr/>
    </dgm:pt>
    <dgm:pt modelId="{16865AE6-0C0D-470B-9EBB-5C3FCBB4CA43}" type="pres">
      <dgm:prSet presAssocID="{D85959B0-16A9-410D-9F63-3856AEF29865}" presName="compNode" presStyleCnt="0"/>
      <dgm:spPr/>
    </dgm:pt>
    <dgm:pt modelId="{1C1A30F4-B353-42B5-A123-08D643C50889}" type="pres">
      <dgm:prSet presAssocID="{D85959B0-16A9-410D-9F63-3856AEF29865}" presName="childRect" presStyleLbl="bgAcc1" presStyleIdx="0" presStyleCnt="1">
        <dgm:presLayoutVars>
          <dgm:bulletEnabled val="1"/>
        </dgm:presLayoutVars>
      </dgm:prSet>
      <dgm:spPr/>
    </dgm:pt>
    <dgm:pt modelId="{E22D18B6-7C91-4987-9958-283F9693AE9A}" type="pres">
      <dgm:prSet presAssocID="{D85959B0-16A9-410D-9F63-3856AEF29865}" presName="parentText" presStyleLbl="node1" presStyleIdx="0" presStyleCnt="0">
        <dgm:presLayoutVars>
          <dgm:chMax val="0"/>
          <dgm:bulletEnabled val="1"/>
        </dgm:presLayoutVars>
      </dgm:prSet>
      <dgm:spPr/>
    </dgm:pt>
    <dgm:pt modelId="{7EB9C0F9-782E-46DE-B4B9-18DC36A52A39}" type="pres">
      <dgm:prSet presAssocID="{D85959B0-16A9-410D-9F63-3856AEF29865}" presName="parentRect" presStyleLbl="alignNode1" presStyleIdx="0" presStyleCnt="1"/>
      <dgm:spPr/>
    </dgm:pt>
    <dgm:pt modelId="{2783144A-F4AF-408A-BAD5-9DAA7A72F834}" type="pres">
      <dgm:prSet presAssocID="{D85959B0-16A9-410D-9F63-3856AEF29865}" presName="adorn" presStyleLbl="fgAccFollowNod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dgm:spPr>
    </dgm:pt>
  </dgm:ptLst>
  <dgm:cxnLst>
    <dgm:cxn modelId="{0FD03432-D793-47D3-9F6F-72182E7C4340}" type="presOf" srcId="{D85959B0-16A9-410D-9F63-3856AEF29865}" destId="{E22D18B6-7C91-4987-9958-283F9693AE9A}" srcOrd="0" destOrd="0" presId="urn:microsoft.com/office/officeart/2005/8/layout/bList2"/>
    <dgm:cxn modelId="{2D01E095-DFBC-4B11-972B-95995EA914B7}" srcId="{54AAA6EE-8FC9-448B-87C5-802B9393DF96}" destId="{D85959B0-16A9-410D-9F63-3856AEF29865}" srcOrd="0" destOrd="0" parTransId="{E57C0CE6-907C-4E11-9DA9-324C2D681B45}" sibTransId="{8426FCCB-3174-4081-9A68-4F1F76FD4A66}"/>
    <dgm:cxn modelId="{A7F8CCD3-664E-481E-B96E-A749BA4AEC26}" type="presOf" srcId="{54AAA6EE-8FC9-448B-87C5-802B9393DF96}" destId="{890085E6-AE3B-43FA-BE91-6329E13DDD67}" srcOrd="0" destOrd="0" presId="urn:microsoft.com/office/officeart/2005/8/layout/bList2"/>
    <dgm:cxn modelId="{76C1C7D6-D829-403E-B542-674867E41D9C}" type="presOf" srcId="{FA009C6C-9973-4AF4-8765-356AC83C45A9}" destId="{1C1A30F4-B353-42B5-A123-08D643C50889}" srcOrd="0" destOrd="0" presId="urn:microsoft.com/office/officeart/2005/8/layout/bList2"/>
    <dgm:cxn modelId="{A0FB77DC-2E90-4ECE-9449-298CF05D6A97}" type="presOf" srcId="{D85959B0-16A9-410D-9F63-3856AEF29865}" destId="{7EB9C0F9-782E-46DE-B4B9-18DC36A52A39}" srcOrd="1" destOrd="0" presId="urn:microsoft.com/office/officeart/2005/8/layout/bList2"/>
    <dgm:cxn modelId="{AC9176F5-330B-402F-AC62-54F84A91680F}" srcId="{D85959B0-16A9-410D-9F63-3856AEF29865}" destId="{FA009C6C-9973-4AF4-8765-356AC83C45A9}" srcOrd="0" destOrd="0" parTransId="{4E3D1E3A-D406-42AA-A4AA-06FA0CF8BE01}" sibTransId="{F3F044D2-6D10-4A27-90A6-F0D798F7B18C}"/>
    <dgm:cxn modelId="{D6D3DD15-E6EC-4432-AE70-004685AB34B1}" type="presParOf" srcId="{890085E6-AE3B-43FA-BE91-6329E13DDD67}" destId="{16865AE6-0C0D-470B-9EBB-5C3FCBB4CA43}" srcOrd="0" destOrd="0" presId="urn:microsoft.com/office/officeart/2005/8/layout/bList2"/>
    <dgm:cxn modelId="{C673A4B5-331F-41CE-9DAE-A36CD458BB09}" type="presParOf" srcId="{16865AE6-0C0D-470B-9EBB-5C3FCBB4CA43}" destId="{1C1A30F4-B353-42B5-A123-08D643C50889}" srcOrd="0" destOrd="0" presId="urn:microsoft.com/office/officeart/2005/8/layout/bList2"/>
    <dgm:cxn modelId="{71AC2CAC-C751-4523-A973-BBCBD037CD44}" type="presParOf" srcId="{16865AE6-0C0D-470B-9EBB-5C3FCBB4CA43}" destId="{E22D18B6-7C91-4987-9958-283F9693AE9A}" srcOrd="1" destOrd="0" presId="urn:microsoft.com/office/officeart/2005/8/layout/bList2"/>
    <dgm:cxn modelId="{D5B33413-EC79-45C6-A74C-32249C96FAB3}" type="presParOf" srcId="{16865AE6-0C0D-470B-9EBB-5C3FCBB4CA43}" destId="{7EB9C0F9-782E-46DE-B4B9-18DC36A52A39}" srcOrd="2" destOrd="0" presId="urn:microsoft.com/office/officeart/2005/8/layout/bList2"/>
    <dgm:cxn modelId="{2884C7AB-4C39-4274-87A6-F9C077C47B06}" type="presParOf" srcId="{16865AE6-0C0D-470B-9EBB-5C3FCBB4CA43}" destId="{2783144A-F4AF-408A-BAD5-9DAA7A72F834}"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B1E84B-09DE-4AC9-9184-873583C515A7}" type="doc">
      <dgm:prSet loTypeId="urn:microsoft.com/office/officeart/2005/8/layout/bList2" loCatId="list" qsTypeId="urn:microsoft.com/office/officeart/2005/8/quickstyle/simple1" qsCatId="simple" csTypeId="urn:microsoft.com/office/officeart/2005/8/colors/accent1_2" csCatId="accent1" phldr="1"/>
      <dgm:spPr/>
    </dgm:pt>
    <dgm:pt modelId="{F14FC63C-4009-4E9E-B5E0-FAB0AC91EFBD}">
      <dgm:prSet phldrT="[Text]"/>
      <dgm:spPr/>
      <dgm:t>
        <a:bodyPr/>
        <a:lstStyle/>
        <a:p>
          <a:r>
            <a:rPr lang="en-US" dirty="0"/>
            <a:t>Secure and accurate election results</a:t>
          </a:r>
        </a:p>
      </dgm:t>
    </dgm:pt>
    <dgm:pt modelId="{43F383BB-6659-4ECE-B5C5-EF9877A8A695}" type="parTrans" cxnId="{D2AD16EC-27DF-4B4D-8DB3-B656C0B120EC}">
      <dgm:prSet/>
      <dgm:spPr/>
      <dgm:t>
        <a:bodyPr/>
        <a:lstStyle/>
        <a:p>
          <a:endParaRPr lang="en-US"/>
        </a:p>
      </dgm:t>
    </dgm:pt>
    <dgm:pt modelId="{0F01E6F7-D252-4036-8A2C-E9B64902A73E}" type="sibTrans" cxnId="{D2AD16EC-27DF-4B4D-8DB3-B656C0B120EC}">
      <dgm:prSet/>
      <dgm:spPr/>
      <dgm:t>
        <a:bodyPr/>
        <a:lstStyle/>
        <a:p>
          <a:endParaRPr lang="en-US"/>
        </a:p>
      </dgm:t>
    </dgm:pt>
    <dgm:pt modelId="{CEDD77CC-7AF7-4303-8EE7-8EBC2A3AA44F}">
      <dgm:prSet custT="1"/>
      <dgm:spPr/>
      <dgm:t>
        <a:bodyPr/>
        <a:lstStyle/>
        <a:p>
          <a:r>
            <a:rPr lang="en-US" sz="2800" dirty="0">
              <a:latin typeface="Candara" panose="020E0502030303020204" pitchFamily="34" charset="0"/>
            </a:rPr>
            <a:t>Ballot Security and the huge increase in AV ballots that will need to be mailed out and recorded </a:t>
          </a:r>
          <a:endParaRPr lang="en-US" sz="2800" dirty="0"/>
        </a:p>
      </dgm:t>
    </dgm:pt>
    <dgm:pt modelId="{05D9A2B2-5903-4E65-97FF-11D622BF0287}" type="parTrans" cxnId="{E4464690-78F2-4AF3-A170-8EC285A9827C}">
      <dgm:prSet/>
      <dgm:spPr/>
      <dgm:t>
        <a:bodyPr/>
        <a:lstStyle/>
        <a:p>
          <a:endParaRPr lang="en-US"/>
        </a:p>
      </dgm:t>
    </dgm:pt>
    <dgm:pt modelId="{E03A9FB7-AF96-4192-8706-83B2802D029A}" type="sibTrans" cxnId="{E4464690-78F2-4AF3-A170-8EC285A9827C}">
      <dgm:prSet/>
      <dgm:spPr/>
      <dgm:t>
        <a:bodyPr/>
        <a:lstStyle/>
        <a:p>
          <a:endParaRPr lang="en-US"/>
        </a:p>
      </dgm:t>
    </dgm:pt>
    <dgm:pt modelId="{CAF1F1DA-96B7-4128-BE28-A3822140E0EC}" type="pres">
      <dgm:prSet presAssocID="{96B1E84B-09DE-4AC9-9184-873583C515A7}" presName="diagram" presStyleCnt="0">
        <dgm:presLayoutVars>
          <dgm:dir/>
          <dgm:animLvl val="lvl"/>
          <dgm:resizeHandles val="exact"/>
        </dgm:presLayoutVars>
      </dgm:prSet>
      <dgm:spPr/>
    </dgm:pt>
    <dgm:pt modelId="{95528F6C-BACC-474D-B284-89BD112A9DA1}" type="pres">
      <dgm:prSet presAssocID="{F14FC63C-4009-4E9E-B5E0-FAB0AC91EFBD}" presName="compNode" presStyleCnt="0"/>
      <dgm:spPr/>
    </dgm:pt>
    <dgm:pt modelId="{6A4E8A8D-C0FC-485B-95D9-D391E0FEBEF7}" type="pres">
      <dgm:prSet presAssocID="{F14FC63C-4009-4E9E-B5E0-FAB0AC91EFBD}" presName="childRect" presStyleLbl="bgAcc1" presStyleIdx="0" presStyleCnt="1">
        <dgm:presLayoutVars>
          <dgm:bulletEnabled val="1"/>
        </dgm:presLayoutVars>
      </dgm:prSet>
      <dgm:spPr/>
    </dgm:pt>
    <dgm:pt modelId="{0D99D071-AF01-48EB-A45B-F4B8791032C9}" type="pres">
      <dgm:prSet presAssocID="{F14FC63C-4009-4E9E-B5E0-FAB0AC91EFBD}" presName="parentText" presStyleLbl="node1" presStyleIdx="0" presStyleCnt="0">
        <dgm:presLayoutVars>
          <dgm:chMax val="0"/>
          <dgm:bulletEnabled val="1"/>
        </dgm:presLayoutVars>
      </dgm:prSet>
      <dgm:spPr/>
    </dgm:pt>
    <dgm:pt modelId="{26A6D132-4069-4158-82C8-8CB790BD17EF}" type="pres">
      <dgm:prSet presAssocID="{F14FC63C-4009-4E9E-B5E0-FAB0AC91EFBD}" presName="parentRect" presStyleLbl="alignNode1" presStyleIdx="0" presStyleCnt="1"/>
      <dgm:spPr/>
    </dgm:pt>
    <dgm:pt modelId="{09498185-0850-4F8E-BAEC-26CC79071BD2}" type="pres">
      <dgm:prSet presAssocID="{F14FC63C-4009-4E9E-B5E0-FAB0AC91EFBD}" presName="adorn" presStyleLbl="fgAccFollowNod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pt>
  </dgm:ptLst>
  <dgm:cxnLst>
    <dgm:cxn modelId="{29649119-7E95-46A6-B86F-0C07ECAAE4F8}" type="presOf" srcId="{F14FC63C-4009-4E9E-B5E0-FAB0AC91EFBD}" destId="{26A6D132-4069-4158-82C8-8CB790BD17EF}" srcOrd="1" destOrd="0" presId="urn:microsoft.com/office/officeart/2005/8/layout/bList2"/>
    <dgm:cxn modelId="{6C79C820-27AB-47E2-ADC8-833A7CFF5A97}" type="presOf" srcId="{96B1E84B-09DE-4AC9-9184-873583C515A7}" destId="{CAF1F1DA-96B7-4128-BE28-A3822140E0EC}" srcOrd="0" destOrd="0" presId="urn:microsoft.com/office/officeart/2005/8/layout/bList2"/>
    <dgm:cxn modelId="{D042C57A-7FDA-402F-A996-8DE8C5FA16F4}" type="presOf" srcId="{CEDD77CC-7AF7-4303-8EE7-8EBC2A3AA44F}" destId="{6A4E8A8D-C0FC-485B-95D9-D391E0FEBEF7}" srcOrd="0" destOrd="0" presId="urn:microsoft.com/office/officeart/2005/8/layout/bList2"/>
    <dgm:cxn modelId="{E4464690-78F2-4AF3-A170-8EC285A9827C}" srcId="{F14FC63C-4009-4E9E-B5E0-FAB0AC91EFBD}" destId="{CEDD77CC-7AF7-4303-8EE7-8EBC2A3AA44F}" srcOrd="0" destOrd="0" parTransId="{05D9A2B2-5903-4E65-97FF-11D622BF0287}" sibTransId="{E03A9FB7-AF96-4192-8706-83B2802D029A}"/>
    <dgm:cxn modelId="{0F87A298-C304-420B-8E2B-02D6F3C598AB}" type="presOf" srcId="{F14FC63C-4009-4E9E-B5E0-FAB0AC91EFBD}" destId="{0D99D071-AF01-48EB-A45B-F4B8791032C9}" srcOrd="0" destOrd="0" presId="urn:microsoft.com/office/officeart/2005/8/layout/bList2"/>
    <dgm:cxn modelId="{D2AD16EC-27DF-4B4D-8DB3-B656C0B120EC}" srcId="{96B1E84B-09DE-4AC9-9184-873583C515A7}" destId="{F14FC63C-4009-4E9E-B5E0-FAB0AC91EFBD}" srcOrd="0" destOrd="0" parTransId="{43F383BB-6659-4ECE-B5C5-EF9877A8A695}" sibTransId="{0F01E6F7-D252-4036-8A2C-E9B64902A73E}"/>
    <dgm:cxn modelId="{2C7A57CC-2FAF-4A50-B44D-8062C744521E}" type="presParOf" srcId="{CAF1F1DA-96B7-4128-BE28-A3822140E0EC}" destId="{95528F6C-BACC-474D-B284-89BD112A9DA1}" srcOrd="0" destOrd="0" presId="urn:microsoft.com/office/officeart/2005/8/layout/bList2"/>
    <dgm:cxn modelId="{83185CFA-1416-41A6-B345-050BD2E1ACDC}" type="presParOf" srcId="{95528F6C-BACC-474D-B284-89BD112A9DA1}" destId="{6A4E8A8D-C0FC-485B-95D9-D391E0FEBEF7}" srcOrd="0" destOrd="0" presId="urn:microsoft.com/office/officeart/2005/8/layout/bList2"/>
    <dgm:cxn modelId="{397F7E27-210A-41D1-B61F-FDE2940E94E3}" type="presParOf" srcId="{95528F6C-BACC-474D-B284-89BD112A9DA1}" destId="{0D99D071-AF01-48EB-A45B-F4B8791032C9}" srcOrd="1" destOrd="0" presId="urn:microsoft.com/office/officeart/2005/8/layout/bList2"/>
    <dgm:cxn modelId="{B245EFDD-EDFD-45E8-A5E0-801D5AD4ED17}" type="presParOf" srcId="{95528F6C-BACC-474D-B284-89BD112A9DA1}" destId="{26A6D132-4069-4158-82C8-8CB790BD17EF}" srcOrd="2" destOrd="0" presId="urn:microsoft.com/office/officeart/2005/8/layout/bList2"/>
    <dgm:cxn modelId="{B81B1438-747C-4D6A-957C-43DEA9318B06}" type="presParOf" srcId="{95528F6C-BACC-474D-B284-89BD112A9DA1}" destId="{09498185-0850-4F8E-BAEC-26CC79071BD2}" srcOrd="3" destOrd="0" presId="urn:microsoft.com/office/officeart/2005/8/layout/b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A30F4-B353-42B5-A123-08D643C50889}">
      <dsp:nvSpPr>
        <dsp:cNvPr id="0" name=""/>
        <dsp:cNvSpPr/>
      </dsp:nvSpPr>
      <dsp:spPr>
        <a:xfrm>
          <a:off x="1643496" y="2726"/>
          <a:ext cx="3418657" cy="255195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125730" rIns="41910" bIns="41910" numCol="1" spcCol="1270" anchor="t" anchorCtr="0">
          <a:noAutofit/>
        </a:bodyPr>
        <a:lstStyle/>
        <a:p>
          <a:pPr marL="285750" lvl="1" indent="-285750" algn="l" defTabSz="1466850">
            <a:lnSpc>
              <a:spcPct val="90000"/>
            </a:lnSpc>
            <a:spcBef>
              <a:spcPct val="0"/>
            </a:spcBef>
            <a:spcAft>
              <a:spcPct val="15000"/>
            </a:spcAft>
            <a:buChar char="•"/>
          </a:pPr>
          <a:r>
            <a:rPr lang="en-US" sz="3300" kern="1200" dirty="0"/>
            <a:t>The pandemic has made going to the polls a potentially hazardous trip </a:t>
          </a:r>
        </a:p>
      </dsp:txBody>
      <dsp:txXfrm>
        <a:off x="1703291" y="62521"/>
        <a:ext cx="3299067" cy="2492160"/>
      </dsp:txXfrm>
    </dsp:sp>
    <dsp:sp modelId="{7EB9C0F9-782E-46DE-B4B9-18DC36A52A39}">
      <dsp:nvSpPr>
        <dsp:cNvPr id="0" name=""/>
        <dsp:cNvSpPr/>
      </dsp:nvSpPr>
      <dsp:spPr>
        <a:xfrm>
          <a:off x="1643496" y="2554681"/>
          <a:ext cx="3418657" cy="109734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0" rIns="24130" bIns="0" numCol="1" spcCol="1270" anchor="ctr" anchorCtr="0">
          <a:noAutofit/>
        </a:bodyPr>
        <a:lstStyle/>
        <a:p>
          <a:pPr marL="0" lvl="0" indent="0" algn="l" defTabSz="844550">
            <a:lnSpc>
              <a:spcPct val="90000"/>
            </a:lnSpc>
            <a:spcBef>
              <a:spcPct val="0"/>
            </a:spcBef>
            <a:spcAft>
              <a:spcPct val="35000"/>
            </a:spcAft>
            <a:buNone/>
          </a:pPr>
          <a:r>
            <a:rPr lang="en-US" sz="1900" kern="1200" dirty="0"/>
            <a:t>Michigan in an effort to help, has enacted “no excuse” absentee ballot voting </a:t>
          </a:r>
        </a:p>
      </dsp:txBody>
      <dsp:txXfrm>
        <a:off x="1643496" y="2554681"/>
        <a:ext cx="2407505" cy="1097340"/>
      </dsp:txXfrm>
    </dsp:sp>
    <dsp:sp modelId="{2783144A-F4AF-408A-BAD5-9DAA7A72F834}">
      <dsp:nvSpPr>
        <dsp:cNvPr id="0" name=""/>
        <dsp:cNvSpPr/>
      </dsp:nvSpPr>
      <dsp:spPr>
        <a:xfrm>
          <a:off x="4147709" y="2728984"/>
          <a:ext cx="1196530" cy="119653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E8A8D-C0FC-485B-95D9-D391E0FEBEF7}">
      <dsp:nvSpPr>
        <dsp:cNvPr id="0" name=""/>
        <dsp:cNvSpPr/>
      </dsp:nvSpPr>
      <dsp:spPr>
        <a:xfrm>
          <a:off x="4108" y="435822"/>
          <a:ext cx="3389063" cy="252986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06680" rIns="35560" bIns="3556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latin typeface="Candara" panose="020E0502030303020204" pitchFamily="34" charset="0"/>
            </a:rPr>
            <a:t>Ballot Security and the huge increase in AV ballots that will need to be mailed out and recorded </a:t>
          </a:r>
          <a:endParaRPr lang="en-US" sz="2800" kern="1200" dirty="0"/>
        </a:p>
      </dsp:txBody>
      <dsp:txXfrm>
        <a:off x="63386" y="495100"/>
        <a:ext cx="3270507" cy="2470586"/>
      </dsp:txXfrm>
    </dsp:sp>
    <dsp:sp modelId="{26A6D132-4069-4158-82C8-8CB790BD17EF}">
      <dsp:nvSpPr>
        <dsp:cNvPr id="0" name=""/>
        <dsp:cNvSpPr/>
      </dsp:nvSpPr>
      <dsp:spPr>
        <a:xfrm>
          <a:off x="4108" y="2965687"/>
          <a:ext cx="3389063" cy="108784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31750" bIns="0" numCol="1" spcCol="1270" anchor="ctr" anchorCtr="0">
          <a:noAutofit/>
        </a:bodyPr>
        <a:lstStyle/>
        <a:p>
          <a:pPr marL="0" lvl="0" indent="0" algn="l" defTabSz="1111250">
            <a:lnSpc>
              <a:spcPct val="90000"/>
            </a:lnSpc>
            <a:spcBef>
              <a:spcPct val="0"/>
            </a:spcBef>
            <a:spcAft>
              <a:spcPct val="35000"/>
            </a:spcAft>
            <a:buNone/>
          </a:pPr>
          <a:r>
            <a:rPr lang="en-US" sz="2500" kern="1200" dirty="0"/>
            <a:t>Secure and accurate election results</a:t>
          </a:r>
        </a:p>
      </dsp:txBody>
      <dsp:txXfrm>
        <a:off x="4108" y="2965687"/>
        <a:ext cx="2386664" cy="1087841"/>
      </dsp:txXfrm>
    </dsp:sp>
    <dsp:sp modelId="{09498185-0850-4F8E-BAEC-26CC79071BD2}">
      <dsp:nvSpPr>
        <dsp:cNvPr id="0" name=""/>
        <dsp:cNvSpPr/>
      </dsp:nvSpPr>
      <dsp:spPr>
        <a:xfrm>
          <a:off x="2486644" y="3138480"/>
          <a:ext cx="1186172" cy="118617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F442A-8C6C-417A-AA56-6E20302C14EC}" type="datetimeFigureOut">
              <a:rPr lang="en-US" smtClean="0"/>
              <a:t>6/4/2020</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77BAB-B9F2-4AB6-8F1D-C40C754B9E77}" type="slidenum">
              <a:rPr lang="en-US" smtClean="0"/>
              <a:t>‹#›</a:t>
            </a:fld>
            <a:endParaRPr lang="en-US"/>
          </a:p>
        </p:txBody>
      </p:sp>
    </p:spTree>
    <p:extLst>
      <p:ext uri="{BB962C8B-B14F-4D97-AF65-F5344CB8AC3E}">
        <p14:creationId xmlns:p14="http://schemas.microsoft.com/office/powerpoint/2010/main" val="3324390783"/>
      </p:ext>
    </p:extLst>
  </p:cSld>
  <p:clrMap bg1="lt1" tx1="dk1" bg2="lt2" tx2="dk2" accent1="accent1" accent2="accent2" accent3="accent3" accent4="accent4" accent5="accent5" accent6="accent6" hlink="hlink" folHlink="folHlink"/>
  <p:notesStyle>
    <a:lvl1pPr marL="0" algn="l" defTabSz="1018824" rtl="0" eaLnBrk="1" latinLnBrk="0" hangingPunct="1">
      <a:defRPr sz="1337"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A77BAB-B9F2-4AB6-8F1D-C40C754B9E77}" type="slidenum">
              <a:rPr lang="en-US" smtClean="0"/>
              <a:t>3</a:t>
            </a:fld>
            <a:endParaRPr lang="en-US"/>
          </a:p>
        </p:txBody>
      </p:sp>
    </p:spTree>
    <p:extLst>
      <p:ext uri="{BB962C8B-B14F-4D97-AF65-F5344CB8AC3E}">
        <p14:creationId xmlns:p14="http://schemas.microsoft.com/office/powerpoint/2010/main" val="631451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Tree>
    <p:extLst>
      <p:ext uri="{BB962C8B-B14F-4D97-AF65-F5344CB8AC3E}">
        <p14:creationId xmlns:p14="http://schemas.microsoft.com/office/powerpoint/2010/main" val="2507500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91515" y="7203865"/>
            <a:ext cx="2263140" cy="413808"/>
          </a:xfrm>
          <a:prstGeom prst="rect">
            <a:avLst/>
          </a:prstGeom>
        </p:spPr>
        <p:txBody>
          <a:bodyPr/>
          <a:lstStyle/>
          <a:p>
            <a:fld id="{E4F8504B-3CC9-4ED5-8CC0-E1BE02F381FC}" type="datetimeFigureOut">
              <a:rPr lang="en-US" smtClean="0"/>
              <a:t>6/4/2020</a:t>
            </a:fld>
            <a:endParaRPr lang="en-US"/>
          </a:p>
        </p:txBody>
      </p:sp>
      <p:sp>
        <p:nvSpPr>
          <p:cNvPr id="5" name="Footer Placeholder 4"/>
          <p:cNvSpPr>
            <a:spLocks noGrp="1"/>
          </p:cNvSpPr>
          <p:nvPr>
            <p:ph type="ftr" sz="quarter" idx="11"/>
          </p:nvPr>
        </p:nvSpPr>
        <p:spPr>
          <a:xfrm>
            <a:off x="3331845" y="7203865"/>
            <a:ext cx="3394710" cy="413808"/>
          </a:xfrm>
          <a:prstGeom prst="rect">
            <a:avLst/>
          </a:prstGeom>
        </p:spPr>
        <p:txBody>
          <a:bodyPr/>
          <a:lstStyle/>
          <a:p>
            <a:endParaRPr lang="en-US"/>
          </a:p>
        </p:txBody>
      </p:sp>
      <p:sp>
        <p:nvSpPr>
          <p:cNvPr id="6" name="Slide Number Placeholder 5"/>
          <p:cNvSpPr>
            <a:spLocks noGrp="1"/>
          </p:cNvSpPr>
          <p:nvPr>
            <p:ph type="sldNum" sz="quarter" idx="12"/>
          </p:nvPr>
        </p:nvSpPr>
        <p:spPr>
          <a:xfrm>
            <a:off x="7103745" y="7203865"/>
            <a:ext cx="2263140" cy="413808"/>
          </a:xfrm>
          <a:prstGeom prst="rect">
            <a:avLst/>
          </a:prstGeom>
        </p:spPr>
        <p:txBody>
          <a:bodyPr/>
          <a:lstStyle/>
          <a:p>
            <a:fld id="{DD48AFDE-CFFA-4A95-BF8E-9D7AE7C93055}" type="slidenum">
              <a:rPr lang="en-US" smtClean="0"/>
              <a:t>‹#›</a:t>
            </a:fld>
            <a:endParaRPr lang="en-US"/>
          </a:p>
        </p:txBody>
      </p:sp>
    </p:spTree>
    <p:extLst>
      <p:ext uri="{BB962C8B-B14F-4D97-AF65-F5344CB8AC3E}">
        <p14:creationId xmlns:p14="http://schemas.microsoft.com/office/powerpoint/2010/main" val="194812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91515" y="7203865"/>
            <a:ext cx="2263140" cy="413808"/>
          </a:xfrm>
          <a:prstGeom prst="rect">
            <a:avLst/>
          </a:prstGeom>
        </p:spPr>
        <p:txBody>
          <a:bodyPr/>
          <a:lstStyle/>
          <a:p>
            <a:fld id="{E4F8504B-3CC9-4ED5-8CC0-E1BE02F381FC}" type="datetimeFigureOut">
              <a:rPr lang="en-US" smtClean="0"/>
              <a:t>6/4/2020</a:t>
            </a:fld>
            <a:endParaRPr lang="en-US"/>
          </a:p>
        </p:txBody>
      </p:sp>
      <p:sp>
        <p:nvSpPr>
          <p:cNvPr id="5" name="Footer Placeholder 4"/>
          <p:cNvSpPr>
            <a:spLocks noGrp="1"/>
          </p:cNvSpPr>
          <p:nvPr>
            <p:ph type="ftr" sz="quarter" idx="11"/>
          </p:nvPr>
        </p:nvSpPr>
        <p:spPr>
          <a:xfrm>
            <a:off x="3331845" y="7203865"/>
            <a:ext cx="3394710" cy="413808"/>
          </a:xfrm>
          <a:prstGeom prst="rect">
            <a:avLst/>
          </a:prstGeom>
        </p:spPr>
        <p:txBody>
          <a:bodyPr/>
          <a:lstStyle/>
          <a:p>
            <a:endParaRPr lang="en-US"/>
          </a:p>
        </p:txBody>
      </p:sp>
      <p:sp>
        <p:nvSpPr>
          <p:cNvPr id="6" name="Slide Number Placeholder 5"/>
          <p:cNvSpPr>
            <a:spLocks noGrp="1"/>
          </p:cNvSpPr>
          <p:nvPr>
            <p:ph type="sldNum" sz="quarter" idx="12"/>
          </p:nvPr>
        </p:nvSpPr>
        <p:spPr>
          <a:xfrm>
            <a:off x="7103745" y="7203865"/>
            <a:ext cx="2263140" cy="413808"/>
          </a:xfrm>
          <a:prstGeom prst="rect">
            <a:avLst/>
          </a:prstGeom>
        </p:spPr>
        <p:txBody>
          <a:bodyPr/>
          <a:lstStyle/>
          <a:p>
            <a:fld id="{DD48AFDE-CFFA-4A95-BF8E-9D7AE7C93055}" type="slidenum">
              <a:rPr lang="en-US" smtClean="0"/>
              <a:t>‹#›</a:t>
            </a:fld>
            <a:endParaRPr lang="en-US"/>
          </a:p>
        </p:txBody>
      </p:sp>
    </p:spTree>
    <p:extLst>
      <p:ext uri="{BB962C8B-B14F-4D97-AF65-F5344CB8AC3E}">
        <p14:creationId xmlns:p14="http://schemas.microsoft.com/office/powerpoint/2010/main" val="1960320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91515" y="7203865"/>
            <a:ext cx="2263140" cy="413808"/>
          </a:xfrm>
          <a:prstGeom prst="rect">
            <a:avLst/>
          </a:prstGeom>
        </p:spPr>
        <p:txBody>
          <a:bodyPr/>
          <a:lstStyle/>
          <a:p>
            <a:fld id="{E4F8504B-3CC9-4ED5-8CC0-E1BE02F381FC}" type="datetimeFigureOut">
              <a:rPr lang="en-US" smtClean="0"/>
              <a:t>6/4/2020</a:t>
            </a:fld>
            <a:endParaRPr lang="en-US"/>
          </a:p>
        </p:txBody>
      </p:sp>
      <p:sp>
        <p:nvSpPr>
          <p:cNvPr id="5" name="Footer Placeholder 4"/>
          <p:cNvSpPr>
            <a:spLocks noGrp="1"/>
          </p:cNvSpPr>
          <p:nvPr>
            <p:ph type="ftr" sz="quarter" idx="11"/>
          </p:nvPr>
        </p:nvSpPr>
        <p:spPr>
          <a:xfrm>
            <a:off x="3331845" y="7203865"/>
            <a:ext cx="3394710" cy="413808"/>
          </a:xfrm>
          <a:prstGeom prst="rect">
            <a:avLst/>
          </a:prstGeom>
        </p:spPr>
        <p:txBody>
          <a:bodyPr/>
          <a:lstStyle/>
          <a:p>
            <a:endParaRPr lang="en-US"/>
          </a:p>
        </p:txBody>
      </p:sp>
      <p:sp>
        <p:nvSpPr>
          <p:cNvPr id="6" name="Slide Number Placeholder 5"/>
          <p:cNvSpPr>
            <a:spLocks noGrp="1"/>
          </p:cNvSpPr>
          <p:nvPr>
            <p:ph type="sldNum" sz="quarter" idx="12"/>
          </p:nvPr>
        </p:nvSpPr>
        <p:spPr>
          <a:xfrm>
            <a:off x="7103745" y="7203865"/>
            <a:ext cx="2263140" cy="413808"/>
          </a:xfrm>
          <a:prstGeom prst="rect">
            <a:avLst/>
          </a:prstGeom>
        </p:spPr>
        <p:txBody>
          <a:bodyPr/>
          <a:lstStyle/>
          <a:p>
            <a:fld id="{DD48AFDE-CFFA-4A95-BF8E-9D7AE7C93055}"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62" y="0"/>
            <a:ext cx="9772073" cy="7772400"/>
          </a:xfrm>
          <a:prstGeom prst="rect">
            <a:avLst/>
          </a:prstGeom>
        </p:spPr>
      </p:pic>
      <p:sp>
        <p:nvSpPr>
          <p:cNvPr id="8" name="TextBox 7"/>
          <p:cNvSpPr txBox="1"/>
          <p:nvPr userDrawn="1"/>
        </p:nvSpPr>
        <p:spPr>
          <a:xfrm>
            <a:off x="771525" y="838200"/>
            <a:ext cx="390525" cy="40100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755852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3641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582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lvl1pPr>
              <a:defRPr>
                <a:solidFill>
                  <a:schemeClr val="tx1"/>
                </a:solidFill>
                <a:latin typeface="+mn-lt"/>
              </a:defRPr>
            </a:lvl1pPr>
          </a:lstStyle>
          <a:p>
            <a:r>
              <a:rPr lang="en-US" dirty="0"/>
              <a:t>Click to edit Master title style</a:t>
            </a:r>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solidFill>
                  <a:schemeClr val="tx2"/>
                </a:solidFill>
                <a:latin typeface="+mj-lt"/>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4" name="Content Placeholder 3"/>
          <p:cNvSpPr>
            <a:spLocks noGrp="1"/>
          </p:cNvSpPr>
          <p:nvPr>
            <p:ph sz="half" idx="2"/>
          </p:nvPr>
        </p:nvSpPr>
        <p:spPr>
          <a:xfrm>
            <a:off x="692826" y="2839085"/>
            <a:ext cx="4255174" cy="4175866"/>
          </a:xfrm>
        </p:spPr>
        <p:txBody>
          <a:bodyPr/>
          <a:lstStyle>
            <a:lvl1pPr>
              <a:defRPr>
                <a:solidFill>
                  <a:schemeClr val="tx1"/>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solidFill>
                  <a:schemeClr val="tx2"/>
                </a:solidFill>
                <a:latin typeface="+mj-lt"/>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6" name="Content Placeholder 5"/>
          <p:cNvSpPr>
            <a:spLocks noGrp="1"/>
          </p:cNvSpPr>
          <p:nvPr>
            <p:ph sz="quarter" idx="4"/>
          </p:nvPr>
        </p:nvSpPr>
        <p:spPr>
          <a:xfrm>
            <a:off x="5092066" y="2839085"/>
            <a:ext cx="4276130" cy="4175866"/>
          </a:xfrm>
        </p:spPr>
        <p:txBody>
          <a:bodyPr/>
          <a:lstStyle>
            <a:lvl1pPr>
              <a:defRPr>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0664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Tree>
    <p:extLst>
      <p:ext uri="{BB962C8B-B14F-4D97-AF65-F5344CB8AC3E}">
        <p14:creationId xmlns:p14="http://schemas.microsoft.com/office/powerpoint/2010/main" val="3236135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451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2825" y="518160"/>
            <a:ext cx="3244096" cy="1813560"/>
          </a:xfrm>
        </p:spPr>
        <p:txBody>
          <a:bodyPr anchor="b"/>
          <a:lstStyle>
            <a:lvl1pPr>
              <a:defRPr sz="3520">
                <a:latin typeface="Calibri" panose="020F0502020204030204" pitchFamily="34" charset="0"/>
                <a:cs typeface="Calibri" panose="020F0502020204030204" pitchFamily="34" charset="0"/>
              </a:defRPr>
            </a:lvl1pPr>
          </a:lstStyle>
          <a:p>
            <a:r>
              <a:rPr lang="en-US" dirty="0"/>
              <a:t>lick to edit Master title style</a:t>
            </a:r>
          </a:p>
        </p:txBody>
      </p:sp>
      <p:sp>
        <p:nvSpPr>
          <p:cNvPr id="3" name="Content Placeholder 2"/>
          <p:cNvSpPr>
            <a:spLocks noGrp="1"/>
          </p:cNvSpPr>
          <p:nvPr>
            <p:ph idx="1"/>
          </p:nvPr>
        </p:nvSpPr>
        <p:spPr>
          <a:xfrm>
            <a:off x="4276130" y="1119083"/>
            <a:ext cx="5092065" cy="5523442"/>
          </a:xfrm>
        </p:spPr>
        <p:txBody>
          <a:bodyPr/>
          <a:lstStyle>
            <a:lvl1pPr>
              <a:defRPr sz="3520">
                <a:latin typeface="+mn-lt"/>
              </a:defRPr>
            </a:lvl1pPr>
            <a:lvl2pPr>
              <a:defRPr sz="3080">
                <a:solidFill>
                  <a:schemeClr val="accent2"/>
                </a:solidFill>
                <a:latin typeface="+mj-lt"/>
              </a:defRPr>
            </a:lvl2pPr>
            <a:lvl3pPr>
              <a:defRPr sz="2640">
                <a:solidFill>
                  <a:schemeClr val="accent2"/>
                </a:solidFill>
                <a:latin typeface="+mj-lt"/>
              </a:defRPr>
            </a:lvl3pPr>
            <a:lvl4pPr>
              <a:defRPr sz="2200">
                <a:solidFill>
                  <a:schemeClr val="accent2"/>
                </a:solidFill>
                <a:latin typeface="+mj-lt"/>
              </a:defRPr>
            </a:lvl4pPr>
            <a:lvl5pPr>
              <a:defRPr sz="2200">
                <a:solidFill>
                  <a:schemeClr val="accent2"/>
                </a:solidFill>
                <a:latin typeface="+mj-lt"/>
              </a:defRPr>
            </a:lvl5pPr>
            <a:lvl6pPr>
              <a:defRPr sz="2200"/>
            </a:lvl6pPr>
            <a:lvl7pPr>
              <a:defRPr sz="2200"/>
            </a:lvl7pPr>
            <a:lvl8pPr>
              <a:defRPr sz="2200"/>
            </a:lvl8pPr>
            <a:lvl9pPr>
              <a:defRPr sz="2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solidFill>
                  <a:schemeClr val="tx2"/>
                </a:solidFill>
                <a:latin typeface="+mj-lt"/>
              </a:defRPr>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dirty="0"/>
              <a:t>Click to edit Master text styles</a:t>
            </a:r>
          </a:p>
        </p:txBody>
      </p:sp>
    </p:spTree>
    <p:extLst>
      <p:ext uri="{BB962C8B-B14F-4D97-AF65-F5344CB8AC3E}">
        <p14:creationId xmlns:p14="http://schemas.microsoft.com/office/powerpoint/2010/main" val="1857288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atin typeface="+mn-lt"/>
              </a:defRPr>
            </a:lvl1pPr>
          </a:lstStyle>
          <a:p>
            <a:r>
              <a:rPr lang="en-US" dirty="0"/>
              <a:t>Click to edit Master title style</a:t>
            </a:r>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dirty="0"/>
              <a:t>Click icon to add picture</a:t>
            </a:r>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solidFill>
                  <a:schemeClr val="tx2"/>
                </a:solidFill>
              </a:defRPr>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dirty="0"/>
              <a:t>Click to edit Master text styles</a:t>
            </a:r>
          </a:p>
        </p:txBody>
      </p:sp>
    </p:spTree>
    <p:extLst>
      <p:ext uri="{BB962C8B-B14F-4D97-AF65-F5344CB8AC3E}">
        <p14:creationId xmlns:p14="http://schemas.microsoft.com/office/powerpoint/2010/main" val="190190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561447"/>
            <a:ext cx="8675370" cy="150230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61195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mp"/><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br>
              <a:rPr lang="en-US" dirty="0"/>
            </a:br>
            <a:endParaRPr lang="en-US" dirty="0"/>
          </a:p>
        </p:txBody>
      </p:sp>
      <p:sp>
        <p:nvSpPr>
          <p:cNvPr id="3" name="Subtitle 2"/>
          <p:cNvSpPr>
            <a:spLocks noGrp="1"/>
          </p:cNvSpPr>
          <p:nvPr>
            <p:ph type="subTitle" idx="1"/>
          </p:nvPr>
        </p:nvSpPr>
        <p:spPr>
          <a:xfrm>
            <a:off x="945931" y="4230594"/>
            <a:ext cx="8124497" cy="1134907"/>
          </a:xfrm>
        </p:spPr>
        <p:txBody>
          <a:bodyPr>
            <a:normAutofit/>
          </a:bodyPr>
          <a:lstStyle/>
          <a:p>
            <a:r>
              <a:rPr lang="en-US" sz="2800" dirty="0">
                <a:latin typeface="Candara" panose="020E0502030303020204" pitchFamily="34" charset="0"/>
              </a:rPr>
              <a:t>A revolutionary tool to track every mailed ballot from Clerk to voter and back again.</a:t>
            </a:r>
          </a:p>
          <a:p>
            <a:endParaRPr lang="en-US" dirty="0"/>
          </a:p>
        </p:txBody>
      </p:sp>
      <p:sp>
        <p:nvSpPr>
          <p:cNvPr id="4" name="TextBox 3"/>
          <p:cNvSpPr txBox="1"/>
          <p:nvPr/>
        </p:nvSpPr>
        <p:spPr>
          <a:xfrm>
            <a:off x="598814" y="5729429"/>
            <a:ext cx="1518448" cy="320857"/>
          </a:xfrm>
          <a:prstGeom prst="rect">
            <a:avLst/>
          </a:prstGeom>
          <a:noFill/>
        </p:spPr>
        <p:txBody>
          <a:bodyPr wrap="square" rtlCol="0">
            <a:spAutoFit/>
          </a:bodyPr>
          <a:lstStyle/>
          <a:p>
            <a:r>
              <a:rPr lang="en-US" sz="1485" dirty="0">
                <a:solidFill>
                  <a:schemeClr val="bg2"/>
                </a:solidFill>
              </a:rPr>
              <a:t>Powered by</a:t>
            </a:r>
            <a:endParaRPr lang="en-US" sz="1485" dirty="0"/>
          </a:p>
        </p:txBody>
      </p:sp>
      <p:sp>
        <p:nvSpPr>
          <p:cNvPr id="5" name="TextBox 4"/>
          <p:cNvSpPr txBox="1"/>
          <p:nvPr/>
        </p:nvSpPr>
        <p:spPr>
          <a:xfrm>
            <a:off x="6318342" y="5729429"/>
            <a:ext cx="3099075" cy="320857"/>
          </a:xfrm>
          <a:prstGeom prst="rect">
            <a:avLst/>
          </a:prstGeom>
          <a:noFill/>
        </p:spPr>
        <p:txBody>
          <a:bodyPr wrap="square" rtlCol="0">
            <a:spAutoFit/>
          </a:bodyPr>
          <a:lstStyle/>
          <a:p>
            <a:r>
              <a:rPr lang="en-US" sz="1485" dirty="0">
                <a:solidFill>
                  <a:schemeClr val="bg2"/>
                </a:solidFill>
              </a:rPr>
              <a:t>In a partnership with</a:t>
            </a:r>
          </a:p>
        </p:txBody>
      </p:sp>
      <p:grpSp>
        <p:nvGrpSpPr>
          <p:cNvPr id="13" name="Group 12"/>
          <p:cNvGrpSpPr/>
          <p:nvPr/>
        </p:nvGrpSpPr>
        <p:grpSpPr>
          <a:xfrm>
            <a:off x="721931" y="6729069"/>
            <a:ext cx="2840626" cy="363690"/>
            <a:chOff x="788600" y="5532179"/>
            <a:chExt cx="2840626" cy="363690"/>
          </a:xfrm>
        </p:grpSpPr>
        <p:pic>
          <p:nvPicPr>
            <p:cNvPr id="6" name="Picture 5"/>
            <p:cNvPicPr>
              <a:picLocks noChangeAspect="1"/>
            </p:cNvPicPr>
            <p:nvPr/>
          </p:nvPicPr>
          <p:blipFill>
            <a:blip r:embed="rId2"/>
            <a:stretch>
              <a:fillRect/>
            </a:stretch>
          </p:blipFill>
          <p:spPr>
            <a:xfrm>
              <a:off x="2307048" y="5639380"/>
              <a:ext cx="1322178" cy="256489"/>
            </a:xfrm>
            <a:prstGeom prst="rect">
              <a:avLst/>
            </a:prstGeom>
          </p:spPr>
        </p:pic>
        <p:pic>
          <p:nvPicPr>
            <p:cNvPr id="7" name="Picture 6"/>
            <p:cNvPicPr>
              <a:picLocks noChangeAspect="1"/>
            </p:cNvPicPr>
            <p:nvPr/>
          </p:nvPicPr>
          <p:blipFill>
            <a:blip r:embed="rId3"/>
            <a:stretch>
              <a:fillRect/>
            </a:stretch>
          </p:blipFill>
          <p:spPr>
            <a:xfrm>
              <a:off x="788600" y="5532179"/>
              <a:ext cx="1518448" cy="331927"/>
            </a:xfrm>
            <a:prstGeom prst="rect">
              <a:avLst/>
            </a:prstGeom>
          </p:spPr>
        </p:pic>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904" y="523856"/>
            <a:ext cx="3506592" cy="339976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9802" t="32407" r="-901" b="33564"/>
          <a:stretch/>
        </p:blipFill>
        <p:spPr>
          <a:xfrm>
            <a:off x="6439196" y="6237400"/>
            <a:ext cx="1270231" cy="25648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380" y="6114319"/>
            <a:ext cx="1125125" cy="33386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3517" y="6831844"/>
            <a:ext cx="1025958" cy="25648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88642" y="6556630"/>
            <a:ext cx="1012458" cy="256489"/>
          </a:xfrm>
          <a:prstGeom prst="rect">
            <a:avLst/>
          </a:prstGeom>
        </p:spPr>
      </p:pic>
    </p:spTree>
    <p:extLst>
      <p:ext uri="{BB962C8B-B14F-4D97-AF65-F5344CB8AC3E}">
        <p14:creationId xmlns:p14="http://schemas.microsoft.com/office/powerpoint/2010/main" val="4261676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2"/>
                </a:solidFill>
              </a:rPr>
              <a:t>“</a:t>
            </a:r>
            <a:r>
              <a:rPr lang="en-US" dirty="0"/>
              <a:t>The USPS is generating the data, we just have to figure out how to wrap our arms around it.</a:t>
            </a:r>
            <a:r>
              <a:rPr lang="en-US" dirty="0">
                <a:solidFill>
                  <a:schemeClr val="bg2"/>
                </a:solidFill>
              </a:rPr>
              <a:t>”</a:t>
            </a:r>
          </a:p>
        </p:txBody>
      </p:sp>
      <p:sp>
        <p:nvSpPr>
          <p:cNvPr id="3" name="Content Placeholder 2"/>
          <p:cNvSpPr>
            <a:spLocks noGrp="1"/>
          </p:cNvSpPr>
          <p:nvPr>
            <p:ph idx="1"/>
          </p:nvPr>
        </p:nvSpPr>
        <p:spPr>
          <a:xfrm>
            <a:off x="691515" y="2657621"/>
            <a:ext cx="8675370" cy="3196641"/>
          </a:xfrm>
        </p:spPr>
        <p:txBody>
          <a:bodyPr/>
          <a:lstStyle/>
          <a:p>
            <a:r>
              <a:rPr lang="en-US" sz="2400" dirty="0">
                <a:solidFill>
                  <a:schemeClr val="bg2"/>
                </a:solidFill>
                <a:latin typeface="Candara" panose="020E0502030303020204" pitchFamily="34" charset="0"/>
              </a:rPr>
              <a:t>KCI is partnering with </a:t>
            </a:r>
            <a:r>
              <a:rPr lang="en-US" sz="2400" dirty="0" err="1">
                <a:solidFill>
                  <a:schemeClr val="bg2"/>
                </a:solidFill>
                <a:latin typeface="Candara" panose="020E0502030303020204" pitchFamily="34" charset="0"/>
              </a:rPr>
              <a:t>SnailWorks</a:t>
            </a:r>
            <a:r>
              <a:rPr lang="en-US" sz="2400" dirty="0">
                <a:solidFill>
                  <a:schemeClr val="bg2"/>
                </a:solidFill>
                <a:latin typeface="Candara" panose="020E0502030303020204" pitchFamily="34" charset="0"/>
              </a:rPr>
              <a:t> who specialized in taking the massive amounts of information the USPS generates and putting it into usable formats to allow us to use the tracking data</a:t>
            </a:r>
          </a:p>
          <a:p>
            <a:r>
              <a:rPr lang="en-US" sz="2400" dirty="0">
                <a:solidFill>
                  <a:schemeClr val="bg2"/>
                </a:solidFill>
                <a:latin typeface="Candara" panose="020E0502030303020204" pitchFamily="34" charset="0"/>
              </a:rPr>
              <a:t>KCI also engaged a few of the clerks we have great relationships with and asked for input on how to best present the data</a:t>
            </a:r>
          </a:p>
          <a:p>
            <a:r>
              <a:rPr lang="en-US" sz="2400" dirty="0">
                <a:solidFill>
                  <a:schemeClr val="bg2"/>
                </a:solidFill>
                <a:latin typeface="Candara" panose="020E0502030303020204" pitchFamily="34" charset="0"/>
              </a:rPr>
              <a:t>We came up with </a:t>
            </a:r>
            <a:r>
              <a:rPr lang="en-US" sz="2400" dirty="0" err="1">
                <a:solidFill>
                  <a:schemeClr val="tx2"/>
                </a:solidFill>
                <a:latin typeface="Candara" panose="020E0502030303020204" pitchFamily="34" charset="0"/>
              </a:rPr>
              <a:t>Track</a:t>
            </a:r>
            <a:r>
              <a:rPr lang="en-US" sz="2400" dirty="0" err="1">
                <a:latin typeface="Candara" panose="020E0502030303020204" pitchFamily="34" charset="0"/>
              </a:rPr>
              <a:t>MI</a:t>
            </a:r>
            <a:r>
              <a:rPr lang="en-US" sz="2400" dirty="0" err="1">
                <a:solidFill>
                  <a:schemeClr val="tx2"/>
                </a:solidFill>
                <a:latin typeface="Candara" panose="020E0502030303020204" pitchFamily="34" charset="0"/>
              </a:rPr>
              <a:t>Ballot</a:t>
            </a:r>
            <a:endParaRPr lang="en-US" sz="2400" dirty="0">
              <a:solidFill>
                <a:schemeClr val="bg2"/>
              </a:solidFill>
              <a:latin typeface="Candara" panose="020E0502030303020204" pitchFamily="34" charset="0"/>
            </a:endParaRPr>
          </a:p>
          <a:p>
            <a:pPr marL="0" indent="0">
              <a:buNone/>
            </a:pPr>
            <a:endParaRPr lang="en-US" dirty="0"/>
          </a:p>
        </p:txBody>
      </p:sp>
    </p:spTree>
    <p:extLst>
      <p:ext uri="{BB962C8B-B14F-4D97-AF65-F5344CB8AC3E}">
        <p14:creationId xmlns:p14="http://schemas.microsoft.com/office/powerpoint/2010/main" val="446832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640" dirty="0">
                <a:latin typeface="Candara" panose="020E0502030303020204" pitchFamily="34" charset="0"/>
              </a:rPr>
              <a:t>To understand how </a:t>
            </a:r>
            <a:r>
              <a:rPr lang="en-US" sz="2640" dirty="0" err="1">
                <a:solidFill>
                  <a:schemeClr val="tx2"/>
                </a:solidFill>
                <a:latin typeface="Candara" panose="020E0502030303020204" pitchFamily="34" charset="0"/>
              </a:rPr>
              <a:t>Track</a:t>
            </a:r>
            <a:r>
              <a:rPr lang="en-US" sz="2640" dirty="0" err="1">
                <a:latin typeface="Candara" panose="020E0502030303020204" pitchFamily="34" charset="0"/>
              </a:rPr>
              <a:t>MI</a:t>
            </a:r>
            <a:r>
              <a:rPr lang="en-US" sz="2640" dirty="0" err="1">
                <a:solidFill>
                  <a:schemeClr val="tx2"/>
                </a:solidFill>
                <a:latin typeface="Candara" panose="020E0502030303020204" pitchFamily="34" charset="0"/>
              </a:rPr>
              <a:t>Ballot</a:t>
            </a:r>
            <a:r>
              <a:rPr lang="en-US" sz="2640" dirty="0">
                <a:latin typeface="Candara" panose="020E0502030303020204" pitchFamily="34" charset="0"/>
              </a:rPr>
              <a:t> Works, you first need to understand what an IMB (Intelligent Mail Barcode) is</a:t>
            </a:r>
          </a:p>
        </p:txBody>
      </p:sp>
      <p:sp>
        <p:nvSpPr>
          <p:cNvPr id="3" name="Content Placeholder 2"/>
          <p:cNvSpPr>
            <a:spLocks noGrp="1"/>
          </p:cNvSpPr>
          <p:nvPr>
            <p:ph sz="half" idx="1"/>
          </p:nvPr>
        </p:nvSpPr>
        <p:spPr>
          <a:xfrm>
            <a:off x="691515" y="2069042"/>
            <a:ext cx="4274820" cy="4420248"/>
          </a:xfrm>
        </p:spPr>
        <p:txBody>
          <a:bodyPr>
            <a:normAutofit fontScale="77500" lnSpcReduction="20000"/>
          </a:bodyPr>
          <a:lstStyle/>
          <a:p>
            <a:pPr>
              <a:lnSpc>
                <a:spcPct val="120000"/>
              </a:lnSpc>
            </a:pPr>
            <a:r>
              <a:rPr lang="en-US" sz="2300" dirty="0">
                <a:solidFill>
                  <a:schemeClr val="bg2"/>
                </a:solidFill>
                <a:latin typeface="Candara" panose="020E0502030303020204" pitchFamily="34" charset="0"/>
              </a:rPr>
              <a:t>The Intelligent Mail barcode (</a:t>
            </a:r>
            <a:r>
              <a:rPr lang="en-US" sz="2300" dirty="0" err="1">
                <a:solidFill>
                  <a:schemeClr val="bg2"/>
                </a:solidFill>
                <a:latin typeface="Candara" panose="020E0502030303020204" pitchFamily="34" charset="0"/>
              </a:rPr>
              <a:t>IMb</a:t>
            </a:r>
            <a:r>
              <a:rPr lang="en-US" sz="2300" dirty="0">
                <a:solidFill>
                  <a:schemeClr val="bg2"/>
                </a:solidFill>
                <a:latin typeface="Candara" panose="020E0502030303020204" pitchFamily="34" charset="0"/>
              </a:rPr>
              <a:t>) is a 65-bar Postal Service™ barcode that is used to sort and track letters and flats. It allows mailers to use a single barcode to:</a:t>
            </a:r>
          </a:p>
          <a:p>
            <a:pPr>
              <a:lnSpc>
                <a:spcPct val="120000"/>
              </a:lnSpc>
            </a:pPr>
            <a:r>
              <a:rPr lang="en-US" sz="2300" dirty="0">
                <a:solidFill>
                  <a:schemeClr val="bg2"/>
                </a:solidFill>
                <a:latin typeface="Candara" panose="020E0502030303020204" pitchFamily="34" charset="0"/>
              </a:rPr>
              <a:t>Specify the type of mail (election, media, etc.)</a:t>
            </a:r>
          </a:p>
          <a:p>
            <a:pPr>
              <a:lnSpc>
                <a:spcPct val="120000"/>
              </a:lnSpc>
            </a:pPr>
            <a:r>
              <a:rPr lang="en-US" sz="2300" dirty="0">
                <a:solidFill>
                  <a:schemeClr val="bg2"/>
                </a:solidFill>
                <a:latin typeface="Candara" panose="020E0502030303020204" pitchFamily="34" charset="0"/>
              </a:rPr>
              <a:t>Who the mailed the piece (Mailer ID number)</a:t>
            </a:r>
          </a:p>
          <a:p>
            <a:pPr>
              <a:lnSpc>
                <a:spcPct val="120000"/>
              </a:lnSpc>
            </a:pPr>
            <a:r>
              <a:rPr lang="en-US" sz="2300" dirty="0">
                <a:solidFill>
                  <a:schemeClr val="bg2"/>
                </a:solidFill>
                <a:latin typeface="Candara" panose="020E0502030303020204" pitchFamily="34" charset="0"/>
              </a:rPr>
              <a:t>A serial number that is unique and specific to that individual piece of mail.</a:t>
            </a:r>
          </a:p>
          <a:p>
            <a:pPr>
              <a:lnSpc>
                <a:spcPct val="120000"/>
              </a:lnSpc>
            </a:pPr>
            <a:r>
              <a:rPr lang="en-US" sz="2300" dirty="0">
                <a:solidFill>
                  <a:schemeClr val="bg2"/>
                </a:solidFill>
                <a:latin typeface="Candara" panose="020E0502030303020204" pitchFamily="34" charset="0"/>
              </a:rPr>
              <a:t>The delivery address – essentially a 6-digit ZIP</a:t>
            </a:r>
          </a:p>
        </p:txBody>
      </p:sp>
      <p:sp>
        <p:nvSpPr>
          <p:cNvPr id="6" name="Content Placeholder 5"/>
          <p:cNvSpPr>
            <a:spLocks noGrp="1"/>
          </p:cNvSpPr>
          <p:nvPr>
            <p:ph sz="half" idx="2"/>
          </p:nvPr>
        </p:nvSpPr>
        <p:spPr>
          <a:xfrm>
            <a:off x="5029200" y="1813408"/>
            <a:ext cx="4274820" cy="4931516"/>
          </a:xfrm>
        </p:spPr>
        <p:txBody>
          <a:bodyPr>
            <a:normAutofit fontScale="77500" lnSpcReduction="20000"/>
          </a:bodyPr>
          <a:lstStyle/>
          <a:p>
            <a:pPr marL="0" indent="0">
              <a:buNone/>
            </a:pPr>
            <a:r>
              <a:rPr lang="en-US" dirty="0">
                <a:solidFill>
                  <a:schemeClr val="bg1"/>
                </a:solidFill>
              </a:rPr>
              <a:t>This is where the IMB is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2161" y="2653510"/>
            <a:ext cx="3994724" cy="2439600"/>
          </a:xfrm>
          <a:prstGeom prst="rect">
            <a:avLst/>
          </a:prstGeom>
        </p:spPr>
      </p:pic>
      <p:sp>
        <p:nvSpPr>
          <p:cNvPr id="5" name="Oval 4"/>
          <p:cNvSpPr/>
          <p:nvPr/>
        </p:nvSpPr>
        <p:spPr>
          <a:xfrm>
            <a:off x="6636774" y="4375356"/>
            <a:ext cx="1396181"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cxnSpLocks/>
            <a:endCxn id="5" idx="2"/>
          </p:cNvCxnSpPr>
          <p:nvPr/>
        </p:nvCxnSpPr>
        <p:spPr>
          <a:xfrm>
            <a:off x="3850148" y="3345102"/>
            <a:ext cx="2786626" cy="1182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443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5" y="1293967"/>
            <a:ext cx="8675370" cy="1502305"/>
          </a:xfrm>
        </p:spPr>
        <p:txBody>
          <a:bodyPr>
            <a:normAutofit fontScale="90000"/>
          </a:bodyPr>
          <a:lstStyle/>
          <a:p>
            <a:r>
              <a:rPr lang="en-US" sz="6700" dirty="0">
                <a:solidFill>
                  <a:schemeClr val="bg2"/>
                </a:solidFill>
                <a:latin typeface="Candara" panose="020E0502030303020204" pitchFamily="34" charset="0"/>
              </a:rPr>
              <a:t>“</a:t>
            </a:r>
            <a:r>
              <a:rPr lang="en-US" dirty="0">
                <a:latin typeface="Candara" panose="020E0502030303020204" pitchFamily="34" charset="0"/>
              </a:rPr>
              <a:t>That is a lot of information in a small area. </a:t>
            </a:r>
            <a:r>
              <a:rPr lang="en-US" sz="6700" dirty="0">
                <a:solidFill>
                  <a:schemeClr val="bg2"/>
                </a:solidFill>
              </a:rPr>
              <a:t>“</a:t>
            </a:r>
            <a:br>
              <a:rPr lang="en-US" dirty="0"/>
            </a:br>
            <a:endParaRPr lang="en-US" dirty="0"/>
          </a:p>
        </p:txBody>
      </p:sp>
      <p:sp>
        <p:nvSpPr>
          <p:cNvPr id="3" name="Content Placeholder 2"/>
          <p:cNvSpPr>
            <a:spLocks noGrp="1"/>
          </p:cNvSpPr>
          <p:nvPr>
            <p:ph idx="1"/>
          </p:nvPr>
        </p:nvSpPr>
        <p:spPr>
          <a:xfrm>
            <a:off x="765088" y="3350626"/>
            <a:ext cx="8315851" cy="2671802"/>
          </a:xfrm>
        </p:spPr>
        <p:txBody>
          <a:bodyPr>
            <a:normAutofit fontScale="77500" lnSpcReduction="20000"/>
          </a:bodyPr>
          <a:lstStyle/>
          <a:p>
            <a:pPr>
              <a:lnSpc>
                <a:spcPct val="120000"/>
              </a:lnSpc>
            </a:pPr>
            <a:r>
              <a:rPr lang="en-US" sz="2000" dirty="0">
                <a:solidFill>
                  <a:schemeClr val="bg2"/>
                </a:solidFill>
                <a:latin typeface="Candara" panose="020E0502030303020204" pitchFamily="34" charset="0"/>
              </a:rPr>
              <a:t>The USPS and KCI have been using these barcodes for over a decade</a:t>
            </a:r>
          </a:p>
          <a:p>
            <a:pPr>
              <a:lnSpc>
                <a:spcPct val="120000"/>
              </a:lnSpc>
            </a:pPr>
            <a:r>
              <a:rPr lang="en-US" sz="2000" dirty="0">
                <a:solidFill>
                  <a:schemeClr val="bg2"/>
                </a:solidFill>
                <a:latin typeface="Candara" panose="020E0502030303020204" pitchFamily="34" charset="0"/>
              </a:rPr>
              <a:t>Election mail has its own specific code</a:t>
            </a:r>
          </a:p>
          <a:p>
            <a:pPr>
              <a:lnSpc>
                <a:spcPct val="120000"/>
              </a:lnSpc>
            </a:pPr>
            <a:r>
              <a:rPr lang="en-US" sz="2000" dirty="0">
                <a:solidFill>
                  <a:schemeClr val="bg2"/>
                </a:solidFill>
                <a:latin typeface="Candara" panose="020E0502030303020204" pitchFamily="34" charset="0"/>
              </a:rPr>
              <a:t>Over the last several years, the USPS has been developing a system to mine the data as it is going through the postal stream</a:t>
            </a:r>
          </a:p>
          <a:p>
            <a:pPr>
              <a:lnSpc>
                <a:spcPct val="120000"/>
              </a:lnSpc>
            </a:pPr>
            <a:r>
              <a:rPr lang="en-US" sz="2000" dirty="0">
                <a:solidFill>
                  <a:schemeClr val="bg2"/>
                </a:solidFill>
                <a:latin typeface="Candara" panose="020E0502030303020204" pitchFamily="34" charset="0"/>
              </a:rPr>
              <a:t>They can (and do)  track each of the billions of pieces of mail it processes every day. This is called Informed Visibility Mail Tracking and Reporting (IV-MTR)</a:t>
            </a:r>
          </a:p>
          <a:p>
            <a:pPr>
              <a:lnSpc>
                <a:spcPct val="120000"/>
              </a:lnSpc>
            </a:pPr>
            <a:r>
              <a:rPr lang="en-US" sz="2000" dirty="0">
                <a:solidFill>
                  <a:schemeClr val="bg2"/>
                </a:solidFill>
                <a:latin typeface="Candara" panose="020E0502030303020204" pitchFamily="34" charset="0"/>
              </a:rPr>
              <a:t>It also creates a lot of data. In reality, so much data that organizations have difficulty making sense of it.</a:t>
            </a:r>
          </a:p>
          <a:p>
            <a:endParaRPr lang="en-US" sz="2000" dirty="0">
              <a:solidFill>
                <a:schemeClr val="bg2"/>
              </a:solidFill>
              <a:latin typeface="Candara" panose="020E0502030303020204" pitchFamily="34" charset="0"/>
            </a:endParaRPr>
          </a:p>
        </p:txBody>
      </p:sp>
      <p:sp>
        <p:nvSpPr>
          <p:cNvPr id="4" name="TextBox 3"/>
          <p:cNvSpPr txBox="1"/>
          <p:nvPr/>
        </p:nvSpPr>
        <p:spPr>
          <a:xfrm>
            <a:off x="765088" y="2911366"/>
            <a:ext cx="8547078" cy="369332"/>
          </a:xfrm>
          <a:prstGeom prst="rect">
            <a:avLst/>
          </a:prstGeom>
          <a:noFill/>
        </p:spPr>
        <p:txBody>
          <a:bodyPr wrap="square" rtlCol="0">
            <a:spAutoFit/>
          </a:bodyPr>
          <a:lstStyle/>
          <a:p>
            <a:r>
              <a:rPr lang="en-US" sz="1800" b="1" dirty="0">
                <a:solidFill>
                  <a:schemeClr val="tx2"/>
                </a:solidFill>
                <a:latin typeface="Candara" panose="020E0502030303020204" pitchFamily="34" charset="0"/>
              </a:rPr>
              <a:t>It </a:t>
            </a:r>
            <a:r>
              <a:rPr lang="en-US" sz="1800" b="1" i="1" dirty="0">
                <a:solidFill>
                  <a:schemeClr val="tx2"/>
                </a:solidFill>
                <a:latin typeface="Candara" panose="020E0502030303020204" pitchFamily="34" charset="0"/>
              </a:rPr>
              <a:t>is</a:t>
            </a:r>
            <a:r>
              <a:rPr lang="en-US" sz="1800" b="1" dirty="0">
                <a:solidFill>
                  <a:schemeClr val="tx2"/>
                </a:solidFill>
                <a:latin typeface="Candara" panose="020E0502030303020204" pitchFamily="34" charset="0"/>
              </a:rPr>
              <a:t> a lot of information. </a:t>
            </a:r>
          </a:p>
        </p:txBody>
      </p:sp>
    </p:spTree>
    <p:extLst>
      <p:ext uri="{BB962C8B-B14F-4D97-AF65-F5344CB8AC3E}">
        <p14:creationId xmlns:p14="http://schemas.microsoft.com/office/powerpoint/2010/main" val="2855141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Candara" panose="020E0502030303020204" pitchFamily="34" charset="0"/>
              </a:rPr>
              <a:t>The rules about ballot handling are very specific. How can you do this?</a:t>
            </a:r>
          </a:p>
        </p:txBody>
      </p:sp>
      <p:sp>
        <p:nvSpPr>
          <p:cNvPr id="3" name="Content Placeholder 2"/>
          <p:cNvSpPr>
            <a:spLocks noGrp="1"/>
          </p:cNvSpPr>
          <p:nvPr>
            <p:ph idx="1"/>
          </p:nvPr>
        </p:nvSpPr>
        <p:spPr>
          <a:xfrm>
            <a:off x="691515" y="2510477"/>
            <a:ext cx="8675370" cy="3701137"/>
          </a:xfrm>
        </p:spPr>
        <p:txBody>
          <a:bodyPr>
            <a:normAutofit fontScale="92500" lnSpcReduction="20000"/>
          </a:bodyPr>
          <a:lstStyle/>
          <a:p>
            <a:r>
              <a:rPr lang="en-US" dirty="0">
                <a:solidFill>
                  <a:schemeClr val="bg2"/>
                </a:solidFill>
                <a:latin typeface="Candara" panose="020E0502030303020204" pitchFamily="34" charset="0"/>
              </a:rPr>
              <a:t>Yes, the rules are VERY specific. </a:t>
            </a:r>
          </a:p>
          <a:p>
            <a:r>
              <a:rPr lang="en-US" dirty="0">
                <a:solidFill>
                  <a:schemeClr val="bg2"/>
                </a:solidFill>
                <a:latin typeface="Candara" panose="020E0502030303020204" pitchFamily="34" charset="0"/>
              </a:rPr>
              <a:t>Voter ID and Ballot numbers are not tied together until the Clerk assigns the ballot to the voter ID. And the ballot number and voter ID MUST be on the return envelope that comes back. </a:t>
            </a:r>
          </a:p>
          <a:p>
            <a:r>
              <a:rPr lang="en-US" dirty="0">
                <a:solidFill>
                  <a:schemeClr val="bg2"/>
                </a:solidFill>
                <a:latin typeface="Candara" panose="020E0502030303020204" pitchFamily="34" charset="0"/>
              </a:rPr>
              <a:t>This created a challenge. Unless you knew ahead of time your ballot numbers and ordered your envelopes with the barcode that had the precinct ID, Ballot ID and Mailer ID on it, the IV-MID wouldn’t work. </a:t>
            </a:r>
          </a:p>
          <a:p>
            <a:r>
              <a:rPr lang="en-US" dirty="0">
                <a:solidFill>
                  <a:schemeClr val="bg2"/>
                </a:solidFill>
                <a:latin typeface="Candara" panose="020E0502030303020204" pitchFamily="34" charset="0"/>
              </a:rPr>
              <a:t>KCI has a solution for that.</a:t>
            </a:r>
          </a:p>
        </p:txBody>
      </p:sp>
    </p:spTree>
    <p:extLst>
      <p:ext uri="{BB962C8B-B14F-4D97-AF65-F5344CB8AC3E}">
        <p14:creationId xmlns:p14="http://schemas.microsoft.com/office/powerpoint/2010/main" val="875338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Candara" panose="020E0502030303020204" pitchFamily="34" charset="0"/>
              </a:rPr>
              <a:t>Labels</a:t>
            </a:r>
          </a:p>
        </p:txBody>
      </p:sp>
      <p:sp>
        <p:nvSpPr>
          <p:cNvPr id="3" name="Content Placeholder 2"/>
          <p:cNvSpPr>
            <a:spLocks noGrp="1"/>
          </p:cNvSpPr>
          <p:nvPr>
            <p:ph sz="half" idx="1"/>
          </p:nvPr>
        </p:nvSpPr>
        <p:spPr/>
        <p:txBody>
          <a:bodyPr>
            <a:normAutofit fontScale="55000" lnSpcReduction="20000"/>
          </a:bodyPr>
          <a:lstStyle/>
          <a:p>
            <a:r>
              <a:rPr lang="en-US" dirty="0">
                <a:solidFill>
                  <a:schemeClr val="bg2"/>
                </a:solidFill>
                <a:latin typeface="Candara" panose="020E0502030303020204" pitchFamily="34" charset="0"/>
              </a:rPr>
              <a:t>Units will provide KCI with and excel spread sheet that contains the ballot numbering range and the precincts they belong to</a:t>
            </a:r>
          </a:p>
          <a:p>
            <a:r>
              <a:rPr lang="en-US" dirty="0">
                <a:solidFill>
                  <a:schemeClr val="bg2"/>
                </a:solidFill>
                <a:latin typeface="Candara" panose="020E0502030303020204" pitchFamily="34" charset="0"/>
              </a:rPr>
              <a:t>The Clerk will request the number of pieces that want barcodes for:</a:t>
            </a:r>
          </a:p>
          <a:p>
            <a:r>
              <a:rPr lang="en-US" dirty="0">
                <a:solidFill>
                  <a:schemeClr val="bg2"/>
                </a:solidFill>
                <a:latin typeface="Candara" panose="020E0502030303020204" pitchFamily="34" charset="0"/>
              </a:rPr>
              <a:t>KCI will print a tracking barcoded label. </a:t>
            </a:r>
          </a:p>
          <a:p>
            <a:pPr lvl="1"/>
            <a:r>
              <a:rPr lang="en-US" dirty="0">
                <a:solidFill>
                  <a:schemeClr val="bg2"/>
                </a:solidFill>
                <a:latin typeface="Candara" panose="020E0502030303020204" pitchFamily="34" charset="0"/>
              </a:rPr>
              <a:t>The label will include a message about mail tracking, ward/precinct number, ballot number and trackable USPS barcode</a:t>
            </a:r>
          </a:p>
          <a:p>
            <a:r>
              <a:rPr lang="en-US" dirty="0">
                <a:solidFill>
                  <a:schemeClr val="bg2"/>
                </a:solidFill>
                <a:latin typeface="Candara" panose="020E0502030303020204" pitchFamily="34" charset="0"/>
              </a:rPr>
              <a:t>Send the requested number of labels in sequential order to the clerks</a:t>
            </a:r>
          </a:p>
          <a:p>
            <a:r>
              <a:rPr lang="en-US" dirty="0">
                <a:solidFill>
                  <a:schemeClr val="bg2"/>
                </a:solidFill>
                <a:latin typeface="Candara" panose="020E0502030303020204" pitchFamily="34" charset="0"/>
              </a:rPr>
              <a:t>When the election worker prepares the ballot for mailing</a:t>
            </a:r>
          </a:p>
          <a:p>
            <a:pPr lvl="1"/>
            <a:r>
              <a:rPr lang="en-US" dirty="0">
                <a:solidFill>
                  <a:schemeClr val="bg2"/>
                </a:solidFill>
                <a:latin typeface="Candara" panose="020E0502030303020204" pitchFamily="34" charset="0"/>
              </a:rPr>
              <a:t>They will select the label that corresponds with the precinct and ballot number</a:t>
            </a:r>
          </a:p>
          <a:p>
            <a:pPr lvl="1"/>
            <a:r>
              <a:rPr lang="en-US" dirty="0">
                <a:solidFill>
                  <a:schemeClr val="bg2"/>
                </a:solidFill>
                <a:latin typeface="Candara" panose="020E0502030303020204" pitchFamily="34" charset="0"/>
              </a:rPr>
              <a:t>Apply the new barcode  over the existing barcode on the ballot return envelope</a:t>
            </a:r>
          </a:p>
          <a:p>
            <a:endParaRPr lang="en-US" dirty="0"/>
          </a:p>
        </p:txBody>
      </p:sp>
      <p:sp>
        <p:nvSpPr>
          <p:cNvPr id="4" name="Content Placeholder 3"/>
          <p:cNvSpPr>
            <a:spLocks noGrp="1"/>
          </p:cNvSpPr>
          <p:nvPr>
            <p:ph sz="half" idx="2"/>
          </p:nvPr>
        </p:nvSpPr>
        <p:spPr/>
        <p:txBody>
          <a:bodyPr>
            <a:normAutofit fontScale="55000" lnSpcReduction="20000"/>
          </a:bodyPr>
          <a:lstStyle/>
          <a:p>
            <a:pPr lvl="1"/>
            <a:r>
              <a:rPr lang="en-US" sz="2393" dirty="0">
                <a:solidFill>
                  <a:schemeClr val="bg2"/>
                </a:solidFill>
                <a:latin typeface="Candara" panose="020E0502030303020204" pitchFamily="34" charset="0"/>
              </a:rPr>
              <a:t>The prepared ballots must be sent through KCI for mailing</a:t>
            </a:r>
          </a:p>
          <a:p>
            <a:pPr lvl="1"/>
            <a:r>
              <a:rPr lang="en-US" sz="2393" dirty="0">
                <a:solidFill>
                  <a:schemeClr val="bg2"/>
                </a:solidFill>
                <a:latin typeface="Candara" panose="020E0502030303020204" pitchFamily="34" charset="0"/>
              </a:rPr>
              <a:t>When KCI applies the outbound </a:t>
            </a:r>
            <a:r>
              <a:rPr lang="en-US" sz="2393" dirty="0" err="1">
                <a:solidFill>
                  <a:schemeClr val="tx2"/>
                </a:solidFill>
                <a:latin typeface="Candara" panose="020E0502030303020204" pitchFamily="34" charset="0"/>
              </a:rPr>
              <a:t>Track</a:t>
            </a:r>
            <a:r>
              <a:rPr lang="en-US" sz="2393" dirty="0" err="1">
                <a:latin typeface="Candara" panose="020E0502030303020204" pitchFamily="34" charset="0"/>
              </a:rPr>
              <a:t>MI</a:t>
            </a:r>
            <a:r>
              <a:rPr lang="en-US" sz="2393" dirty="0" err="1">
                <a:solidFill>
                  <a:schemeClr val="tx2"/>
                </a:solidFill>
                <a:latin typeface="Candara" panose="020E0502030303020204" pitchFamily="34" charset="0"/>
              </a:rPr>
              <a:t>Ballot</a:t>
            </a:r>
            <a:r>
              <a:rPr lang="en-US" sz="2393" dirty="0">
                <a:solidFill>
                  <a:schemeClr val="bg2"/>
                </a:solidFill>
                <a:latin typeface="Candara" panose="020E0502030303020204" pitchFamily="34" charset="0"/>
              </a:rPr>
              <a:t> barcode, we read the voter ID barcode and tie them together</a:t>
            </a:r>
          </a:p>
          <a:p>
            <a:pPr lvl="1"/>
            <a:r>
              <a:rPr lang="en-US" sz="2393" dirty="0">
                <a:solidFill>
                  <a:schemeClr val="bg2"/>
                </a:solidFill>
                <a:latin typeface="Candara" panose="020E0502030303020204" pitchFamily="34" charset="0"/>
              </a:rPr>
              <a:t>The Clerk can then track that particular ballot in transit both ways!</a:t>
            </a:r>
          </a:p>
          <a:p>
            <a:pPr lvl="1"/>
            <a:r>
              <a:rPr lang="en-US" sz="2393" dirty="0">
                <a:solidFill>
                  <a:schemeClr val="bg2"/>
                </a:solidFill>
                <a:latin typeface="Candara" panose="020E0502030303020204" pitchFamily="34" charset="0"/>
              </a:rPr>
              <a:t>The clerk will need to destroy any unused labels after the election day</a:t>
            </a:r>
          </a:p>
          <a:p>
            <a:pPr lvl="1"/>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1838" y="3993931"/>
            <a:ext cx="2093243" cy="27064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3037" y="4003246"/>
            <a:ext cx="2012876" cy="2697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2797" y="4003246"/>
            <a:ext cx="2103037" cy="2719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3488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ndara" panose="020E0502030303020204" pitchFamily="34" charset="0"/>
              </a:rPr>
              <a:t>What happens next?</a:t>
            </a:r>
          </a:p>
        </p:txBody>
      </p:sp>
      <p:sp>
        <p:nvSpPr>
          <p:cNvPr id="3" name="Content Placeholder 2"/>
          <p:cNvSpPr>
            <a:spLocks noGrp="1"/>
          </p:cNvSpPr>
          <p:nvPr>
            <p:ph idx="1"/>
          </p:nvPr>
        </p:nvSpPr>
        <p:spPr/>
        <p:txBody>
          <a:bodyPr/>
          <a:lstStyle/>
          <a:p>
            <a:r>
              <a:rPr lang="en-US" dirty="0">
                <a:solidFill>
                  <a:schemeClr val="bg2"/>
                </a:solidFill>
                <a:latin typeface="Candara" panose="020E0502030303020204" pitchFamily="34" charset="0"/>
              </a:rPr>
              <a:t>With the file, the clerk can see where In the mail stream the ballot is. When a voter calls and says, “Where is my ballot?” You can pull look up via the voter ID and it will tell you where in the mail stream the ballot is.</a:t>
            </a:r>
          </a:p>
        </p:txBody>
      </p:sp>
      <p:pic>
        <p:nvPicPr>
          <p:cNvPr id="5" name="Picture 4"/>
          <p:cNvPicPr>
            <a:picLocks noChangeAspect="1"/>
          </p:cNvPicPr>
          <p:nvPr/>
        </p:nvPicPr>
        <p:blipFill>
          <a:blip r:embed="rId2"/>
          <a:stretch>
            <a:fillRect/>
          </a:stretch>
        </p:blipFill>
        <p:spPr>
          <a:xfrm>
            <a:off x="1003414" y="4340773"/>
            <a:ext cx="4040333" cy="1701986"/>
          </a:xfrm>
          <a:prstGeom prst="rect">
            <a:avLst/>
          </a:prstGeom>
        </p:spPr>
      </p:pic>
      <p:pic>
        <p:nvPicPr>
          <p:cNvPr id="4" name="Picture 3"/>
          <p:cNvPicPr>
            <a:picLocks noChangeAspect="1"/>
          </p:cNvPicPr>
          <p:nvPr/>
        </p:nvPicPr>
        <p:blipFill>
          <a:blip r:embed="rId3"/>
          <a:stretch>
            <a:fillRect/>
          </a:stretch>
        </p:blipFill>
        <p:spPr>
          <a:xfrm>
            <a:off x="3738152" y="5145132"/>
            <a:ext cx="5840303" cy="1795253"/>
          </a:xfrm>
          <a:prstGeom prst="rect">
            <a:avLst/>
          </a:prstGeom>
        </p:spPr>
      </p:pic>
    </p:spTree>
    <p:extLst>
      <p:ext uri="{BB962C8B-B14F-4D97-AF65-F5344CB8AC3E}">
        <p14:creationId xmlns:p14="http://schemas.microsoft.com/office/powerpoint/2010/main" val="3156064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5" y="903667"/>
            <a:ext cx="8675370" cy="1502305"/>
          </a:xfrm>
        </p:spPr>
        <p:txBody>
          <a:bodyPr>
            <a:normAutofit fontScale="90000"/>
          </a:bodyPr>
          <a:lstStyle/>
          <a:p>
            <a:pPr>
              <a:lnSpc>
                <a:spcPct val="100000"/>
              </a:lnSpc>
            </a:pPr>
            <a:r>
              <a:rPr lang="en-US" sz="2970" dirty="0">
                <a:latin typeface="Candara" panose="020E0502030303020204" pitchFamily="34" charset="0"/>
              </a:rPr>
              <a:t>How it works</a:t>
            </a:r>
            <a:br>
              <a:rPr lang="en-US" sz="2970" dirty="0">
                <a:latin typeface="Candara" panose="020E0502030303020204" pitchFamily="34" charset="0"/>
              </a:rPr>
            </a:br>
            <a:r>
              <a:rPr lang="en-US" sz="2700" dirty="0">
                <a:solidFill>
                  <a:schemeClr val="tx2"/>
                </a:solidFill>
                <a:latin typeface="Candara" panose="020E0502030303020204" pitchFamily="34" charset="0"/>
              </a:rPr>
              <a:t>After the Clerks office has prepared the ballots and applied the </a:t>
            </a:r>
            <a:r>
              <a:rPr lang="en-US" sz="2700" dirty="0" err="1">
                <a:solidFill>
                  <a:schemeClr val="tx2"/>
                </a:solidFill>
                <a:latin typeface="Candara" panose="020E0502030303020204" pitchFamily="34" charset="0"/>
              </a:rPr>
              <a:t>Track</a:t>
            </a:r>
            <a:r>
              <a:rPr lang="en-US" sz="2700" dirty="0" err="1">
                <a:latin typeface="Candara" panose="020E0502030303020204" pitchFamily="34" charset="0"/>
              </a:rPr>
              <a:t>MI</a:t>
            </a:r>
            <a:r>
              <a:rPr lang="en-US" sz="2700" dirty="0" err="1">
                <a:solidFill>
                  <a:schemeClr val="tx2"/>
                </a:solidFill>
                <a:latin typeface="Candara" panose="020E0502030303020204" pitchFamily="34" charset="0"/>
              </a:rPr>
              <a:t>Ballot</a:t>
            </a:r>
            <a:r>
              <a:rPr lang="en-US" sz="2700" dirty="0">
                <a:solidFill>
                  <a:schemeClr val="tx2"/>
                </a:solidFill>
                <a:latin typeface="Candara" panose="020E0502030303020204" pitchFamily="34" charset="0"/>
              </a:rPr>
              <a:t> barcode to the return envelop. Units who use our service will:</a:t>
            </a:r>
            <a:br>
              <a:rPr lang="en-US" dirty="0">
                <a:latin typeface="Candara" panose="020E0502030303020204" pitchFamily="34" charset="0"/>
              </a:rPr>
            </a:br>
            <a:endParaRPr lang="en-US" dirty="0">
              <a:latin typeface="Candara" panose="020E0502030303020204" pitchFamily="34" charset="0"/>
            </a:endParaRPr>
          </a:p>
        </p:txBody>
      </p:sp>
      <p:sp>
        <p:nvSpPr>
          <p:cNvPr id="3" name="Content Placeholder 2"/>
          <p:cNvSpPr>
            <a:spLocks noGrp="1"/>
          </p:cNvSpPr>
          <p:nvPr>
            <p:ph idx="1"/>
          </p:nvPr>
        </p:nvSpPr>
        <p:spPr>
          <a:xfrm>
            <a:off x="691515" y="2537128"/>
            <a:ext cx="8675370" cy="3774710"/>
          </a:xfrm>
        </p:spPr>
        <p:txBody>
          <a:bodyPr>
            <a:normAutofit fontScale="77500" lnSpcReduction="20000"/>
          </a:bodyPr>
          <a:lstStyle/>
          <a:p>
            <a:r>
              <a:rPr lang="en-US" dirty="0">
                <a:solidFill>
                  <a:schemeClr val="bg2"/>
                </a:solidFill>
                <a:latin typeface="Candara" panose="020E0502030303020204" pitchFamily="34" charset="0"/>
              </a:rPr>
              <a:t>Deliver or have KCI pick up ballots on a pre-arranged schedule</a:t>
            </a:r>
          </a:p>
          <a:p>
            <a:r>
              <a:rPr lang="en-US" dirty="0">
                <a:solidFill>
                  <a:schemeClr val="bg2"/>
                </a:solidFill>
                <a:latin typeface="Candara" panose="020E0502030303020204" pitchFamily="34" charset="0"/>
              </a:rPr>
              <a:t>The SAME DAY KCI received the ballots, we will barcode, sort and deliver to the USPS</a:t>
            </a:r>
          </a:p>
          <a:p>
            <a:r>
              <a:rPr lang="en-US" dirty="0">
                <a:solidFill>
                  <a:schemeClr val="bg2"/>
                </a:solidFill>
                <a:latin typeface="Candara" panose="020E0502030303020204" pitchFamily="34" charset="0"/>
              </a:rPr>
              <a:t>The ballots are NOT stored at KCI. They move from the truck to the sorter</a:t>
            </a:r>
          </a:p>
          <a:p>
            <a:r>
              <a:rPr lang="en-US" dirty="0">
                <a:solidFill>
                  <a:schemeClr val="bg2"/>
                </a:solidFill>
                <a:latin typeface="Candara" panose="020E0502030303020204" pitchFamily="34" charset="0"/>
              </a:rPr>
              <a:t>KCI uses a USPS approved postal sort and barcode machine that will:</a:t>
            </a:r>
          </a:p>
          <a:p>
            <a:pPr lvl="1"/>
            <a:r>
              <a:rPr lang="en-US" dirty="0">
                <a:solidFill>
                  <a:schemeClr val="bg2"/>
                </a:solidFill>
                <a:latin typeface="Candara" panose="020E0502030303020204" pitchFamily="34" charset="0"/>
              </a:rPr>
              <a:t>Read the voter ID (from the address block that the clerk used).</a:t>
            </a:r>
          </a:p>
          <a:p>
            <a:pPr lvl="1"/>
            <a:r>
              <a:rPr lang="en-US" dirty="0">
                <a:solidFill>
                  <a:schemeClr val="bg2"/>
                </a:solidFill>
                <a:latin typeface="Candara" panose="020E0502030303020204" pitchFamily="34" charset="0"/>
              </a:rPr>
              <a:t>Record the USPS barcode</a:t>
            </a:r>
          </a:p>
          <a:p>
            <a:pPr lvl="1"/>
            <a:r>
              <a:rPr lang="en-US" dirty="0">
                <a:solidFill>
                  <a:schemeClr val="bg2"/>
                </a:solidFill>
                <a:latin typeface="Candara" panose="020E0502030303020204" pitchFamily="34" charset="0"/>
              </a:rPr>
              <a:t>Tie the USPS barcode to the Voter ID #</a:t>
            </a:r>
          </a:p>
          <a:p>
            <a:pPr lvl="1"/>
            <a:r>
              <a:rPr lang="en-US" dirty="0">
                <a:solidFill>
                  <a:schemeClr val="bg2"/>
                </a:solidFill>
                <a:latin typeface="Candara" panose="020E0502030303020204" pitchFamily="34" charset="0"/>
              </a:rPr>
              <a:t>Encrypt The data. </a:t>
            </a:r>
          </a:p>
          <a:p>
            <a:pPr lvl="1"/>
            <a:r>
              <a:rPr lang="en-US" dirty="0">
                <a:solidFill>
                  <a:schemeClr val="bg2"/>
                </a:solidFill>
                <a:latin typeface="Candara" panose="020E0502030303020204" pitchFamily="34" charset="0"/>
              </a:rPr>
              <a:t>Send the file to </a:t>
            </a:r>
            <a:r>
              <a:rPr lang="en-US" dirty="0" err="1">
                <a:solidFill>
                  <a:schemeClr val="bg2"/>
                </a:solidFill>
                <a:latin typeface="Candara" panose="020E0502030303020204" pitchFamily="34" charset="0"/>
              </a:rPr>
              <a:t>SnailWorks</a:t>
            </a:r>
            <a:endParaRPr lang="en-US" dirty="0">
              <a:solidFill>
                <a:schemeClr val="bg2"/>
              </a:solidFill>
              <a:latin typeface="Candara" panose="020E0502030303020204" pitchFamily="34" charset="0"/>
            </a:endParaRPr>
          </a:p>
          <a:p>
            <a:pPr marL="502920" lvl="1" indent="0">
              <a:buNone/>
            </a:pPr>
            <a:endParaRPr lang="en-US" dirty="0">
              <a:solidFill>
                <a:schemeClr val="bg2"/>
              </a:solidFill>
              <a:latin typeface="Candara" panose="020E0502030303020204" pitchFamily="34" charset="0"/>
            </a:endParaRPr>
          </a:p>
          <a:p>
            <a:pPr lvl="1"/>
            <a:endParaRPr lang="en-US" dirty="0"/>
          </a:p>
          <a:p>
            <a:pPr lvl="1"/>
            <a:endParaRPr lang="en-US" dirty="0"/>
          </a:p>
        </p:txBody>
      </p:sp>
    </p:spTree>
    <p:extLst>
      <p:ext uri="{BB962C8B-B14F-4D97-AF65-F5344CB8AC3E}">
        <p14:creationId xmlns:p14="http://schemas.microsoft.com/office/powerpoint/2010/main" val="1254028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ndara" panose="020E0502030303020204" pitchFamily="34" charset="0"/>
              </a:rPr>
              <a:t>Can you track the ballots being returned?</a:t>
            </a:r>
          </a:p>
        </p:txBody>
      </p:sp>
      <p:sp>
        <p:nvSpPr>
          <p:cNvPr id="3" name="Content Placeholder 2"/>
          <p:cNvSpPr>
            <a:spLocks noGrp="1"/>
          </p:cNvSpPr>
          <p:nvPr>
            <p:ph idx="1"/>
          </p:nvPr>
        </p:nvSpPr>
        <p:spPr>
          <a:xfrm>
            <a:off x="691515" y="2563418"/>
            <a:ext cx="8675370" cy="552688"/>
          </a:xfrm>
        </p:spPr>
        <p:txBody>
          <a:bodyPr>
            <a:normAutofit/>
          </a:bodyPr>
          <a:lstStyle/>
          <a:p>
            <a:pPr marL="0" indent="0">
              <a:buNone/>
            </a:pPr>
            <a:r>
              <a:rPr lang="en-US" dirty="0">
                <a:solidFill>
                  <a:schemeClr val="tx2"/>
                </a:solidFill>
              </a:rPr>
              <a:t>Yes. You can track the ballot on its way back too</a:t>
            </a:r>
          </a:p>
        </p:txBody>
      </p:sp>
      <p:sp>
        <p:nvSpPr>
          <p:cNvPr id="4" name="Content Placeholder 2"/>
          <p:cNvSpPr txBox="1">
            <a:spLocks/>
          </p:cNvSpPr>
          <p:nvPr/>
        </p:nvSpPr>
        <p:spPr>
          <a:xfrm>
            <a:off x="691515" y="3647839"/>
            <a:ext cx="8675370" cy="1872853"/>
          </a:xfrm>
          <a:prstGeom prst="rect">
            <a:avLst/>
          </a:prstGeom>
        </p:spPr>
        <p:txBody>
          <a:bodyPr vert="horz" lIns="75438" tIns="37719" rIns="75438" bIns="37719"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2"/>
                </a:solidFill>
                <a:latin typeface="Candara" panose="020E0502030303020204" pitchFamily="34" charset="0"/>
              </a:rPr>
              <a:t>You can track the ballot on its way back to you</a:t>
            </a:r>
          </a:p>
          <a:p>
            <a:r>
              <a:rPr lang="en-US" sz="2400" dirty="0">
                <a:solidFill>
                  <a:schemeClr val="bg2"/>
                </a:solidFill>
                <a:latin typeface="Candara" panose="020E0502030303020204" pitchFamily="34" charset="0"/>
              </a:rPr>
              <a:t>This is different from the SOS system. The SOS system just records that the ballot was mailed. It does not track where it is OR when it arrives </a:t>
            </a:r>
          </a:p>
          <a:p>
            <a:r>
              <a:rPr lang="en-US" sz="2400" dirty="0" err="1"/>
              <a:t>Track</a:t>
            </a:r>
            <a:r>
              <a:rPr lang="en-US" sz="2400" dirty="0" err="1">
                <a:solidFill>
                  <a:schemeClr val="tx2"/>
                </a:solidFill>
              </a:rPr>
              <a:t>MI</a:t>
            </a:r>
            <a:r>
              <a:rPr lang="en-US" sz="2400" dirty="0" err="1"/>
              <a:t>Ballot</a:t>
            </a:r>
            <a:r>
              <a:rPr lang="en-US" sz="2400" dirty="0"/>
              <a:t> </a:t>
            </a:r>
            <a:r>
              <a:rPr lang="en-US" sz="2400" dirty="0">
                <a:solidFill>
                  <a:schemeClr val="bg2"/>
                </a:solidFill>
              </a:rPr>
              <a:t>is setup with a “Parent / Child” relationship to allow county Clerks to track mail for all their units</a:t>
            </a:r>
            <a:endParaRPr lang="en-US" sz="2400" dirty="0"/>
          </a:p>
          <a:p>
            <a:endParaRPr lang="en-US" sz="2310" dirty="0">
              <a:solidFill>
                <a:schemeClr val="bg2"/>
              </a:solidFill>
              <a:latin typeface="Candara" panose="020E0502030303020204" pitchFamily="34" charset="0"/>
            </a:endParaRPr>
          </a:p>
          <a:p>
            <a:endParaRPr lang="en-US" sz="2310" dirty="0">
              <a:solidFill>
                <a:schemeClr val="bg2"/>
              </a:solidFill>
              <a:latin typeface="Candara" panose="020E0502030303020204" pitchFamily="34" charset="0"/>
            </a:endParaRPr>
          </a:p>
        </p:txBody>
      </p:sp>
    </p:spTree>
    <p:extLst>
      <p:ext uri="{BB962C8B-B14F-4D97-AF65-F5344CB8AC3E}">
        <p14:creationId xmlns:p14="http://schemas.microsoft.com/office/powerpoint/2010/main" val="1941689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tx2"/>
                </a:solidFill>
                <a:latin typeface="Candara" panose="020E0502030303020204" pitchFamily="34" charset="0"/>
              </a:rPr>
              <a:t>Track</a:t>
            </a:r>
            <a:r>
              <a:rPr lang="en-US" dirty="0" err="1">
                <a:latin typeface="Candara" panose="020E0502030303020204" pitchFamily="34" charset="0"/>
              </a:rPr>
              <a:t>MI</a:t>
            </a:r>
            <a:r>
              <a:rPr lang="en-US" dirty="0" err="1">
                <a:solidFill>
                  <a:schemeClr val="tx2"/>
                </a:solidFill>
                <a:latin typeface="Candara" panose="020E0502030303020204" pitchFamily="34" charset="0"/>
              </a:rPr>
              <a:t>Ballot</a:t>
            </a:r>
            <a:r>
              <a:rPr lang="en-US" dirty="0">
                <a:latin typeface="Candara" panose="020E0502030303020204" pitchFamily="34" charset="0"/>
              </a:rPr>
              <a:t> vs. current method</a:t>
            </a:r>
          </a:p>
        </p:txBody>
      </p:sp>
      <p:sp>
        <p:nvSpPr>
          <p:cNvPr id="3" name="Text Placeholder 2"/>
          <p:cNvSpPr>
            <a:spLocks noGrp="1"/>
          </p:cNvSpPr>
          <p:nvPr>
            <p:ph type="body" idx="1"/>
          </p:nvPr>
        </p:nvSpPr>
        <p:spPr>
          <a:xfrm>
            <a:off x="692826" y="1905318"/>
            <a:ext cx="4255174" cy="631053"/>
          </a:xfrm>
        </p:spPr>
        <p:txBody>
          <a:bodyPr/>
          <a:lstStyle/>
          <a:p>
            <a:r>
              <a:rPr lang="en-US" dirty="0"/>
              <a:t>Conventional</a:t>
            </a:r>
          </a:p>
        </p:txBody>
      </p:sp>
      <p:sp>
        <p:nvSpPr>
          <p:cNvPr id="4" name="Content Placeholder 3"/>
          <p:cNvSpPr>
            <a:spLocks noGrp="1"/>
          </p:cNvSpPr>
          <p:nvPr>
            <p:ph sz="half" idx="2"/>
          </p:nvPr>
        </p:nvSpPr>
        <p:spPr>
          <a:xfrm>
            <a:off x="692826" y="2839085"/>
            <a:ext cx="4255174" cy="3725001"/>
          </a:xfrm>
        </p:spPr>
        <p:txBody>
          <a:bodyPr>
            <a:normAutofit fontScale="85000" lnSpcReduction="10000"/>
          </a:bodyPr>
          <a:lstStyle/>
          <a:p>
            <a:r>
              <a:rPr lang="en-US" dirty="0">
                <a:solidFill>
                  <a:schemeClr val="bg2"/>
                </a:solidFill>
                <a:latin typeface="Candara" panose="020E0502030303020204" pitchFamily="34" charset="0"/>
              </a:rPr>
              <a:t>Clerk Pays .65 for postage</a:t>
            </a:r>
          </a:p>
          <a:p>
            <a:r>
              <a:rPr lang="en-US" dirty="0">
                <a:solidFill>
                  <a:schemeClr val="bg2"/>
                </a:solidFill>
                <a:latin typeface="Candara" panose="020E0502030303020204" pitchFamily="34" charset="0"/>
              </a:rPr>
              <a:t>Mails ballots out</a:t>
            </a:r>
          </a:p>
          <a:p>
            <a:r>
              <a:rPr lang="en-US" dirty="0">
                <a:solidFill>
                  <a:schemeClr val="bg2"/>
                </a:solidFill>
                <a:latin typeface="Candara" panose="020E0502030303020204" pitchFamily="34" charset="0"/>
              </a:rPr>
              <a:t>Hopes it get there</a:t>
            </a:r>
          </a:p>
          <a:p>
            <a:r>
              <a:rPr lang="en-US" dirty="0">
                <a:solidFill>
                  <a:schemeClr val="bg2"/>
                </a:solidFill>
                <a:latin typeface="Candara" panose="020E0502030303020204" pitchFamily="34" charset="0"/>
              </a:rPr>
              <a:t>Voter sends back</a:t>
            </a:r>
          </a:p>
          <a:p>
            <a:r>
              <a:rPr lang="en-US" dirty="0">
                <a:solidFill>
                  <a:schemeClr val="bg2"/>
                </a:solidFill>
                <a:latin typeface="Candara" panose="020E0502030303020204" pitchFamily="34" charset="0"/>
              </a:rPr>
              <a:t>When received, Clerk records</a:t>
            </a:r>
          </a:p>
          <a:p>
            <a:r>
              <a:rPr lang="en-US" dirty="0">
                <a:solidFill>
                  <a:schemeClr val="bg2"/>
                </a:solidFill>
                <a:latin typeface="Candara" panose="020E0502030303020204" pitchFamily="34" charset="0"/>
              </a:rPr>
              <a:t>If delayed, no information on where in the system the ballot is</a:t>
            </a:r>
          </a:p>
          <a:p>
            <a:pPr marL="0" indent="0">
              <a:buNone/>
            </a:pPr>
            <a:endParaRPr lang="en-US" dirty="0"/>
          </a:p>
        </p:txBody>
      </p:sp>
      <p:sp>
        <p:nvSpPr>
          <p:cNvPr id="5" name="Text Placeholder 4"/>
          <p:cNvSpPr>
            <a:spLocks noGrp="1"/>
          </p:cNvSpPr>
          <p:nvPr>
            <p:ph type="body" sz="quarter" idx="3"/>
          </p:nvPr>
        </p:nvSpPr>
        <p:spPr>
          <a:xfrm>
            <a:off x="5092066" y="1905319"/>
            <a:ext cx="4276130" cy="631052"/>
          </a:xfrm>
        </p:spPr>
        <p:txBody>
          <a:bodyPr/>
          <a:lstStyle/>
          <a:p>
            <a:r>
              <a:rPr lang="en-US" dirty="0" err="1"/>
              <a:t>Track</a:t>
            </a:r>
            <a:r>
              <a:rPr lang="en-US" dirty="0" err="1">
                <a:solidFill>
                  <a:schemeClr val="tx1"/>
                </a:solidFill>
              </a:rPr>
              <a:t>MI</a:t>
            </a:r>
            <a:r>
              <a:rPr lang="en-US" dirty="0" err="1"/>
              <a:t>Ballot</a:t>
            </a:r>
            <a:endParaRPr lang="en-US" dirty="0"/>
          </a:p>
        </p:txBody>
      </p:sp>
      <p:sp>
        <p:nvSpPr>
          <p:cNvPr id="6" name="Content Placeholder 5"/>
          <p:cNvSpPr>
            <a:spLocks noGrp="1"/>
          </p:cNvSpPr>
          <p:nvPr>
            <p:ph sz="quarter" idx="4"/>
          </p:nvPr>
        </p:nvSpPr>
        <p:spPr>
          <a:xfrm>
            <a:off x="5092066" y="2839085"/>
            <a:ext cx="4276130" cy="3801201"/>
          </a:xfrm>
        </p:spPr>
        <p:txBody>
          <a:bodyPr>
            <a:normAutofit fontScale="85000" lnSpcReduction="20000"/>
          </a:bodyPr>
          <a:lstStyle/>
          <a:p>
            <a:r>
              <a:rPr lang="en-US" dirty="0">
                <a:solidFill>
                  <a:schemeClr val="bg2"/>
                </a:solidFill>
                <a:latin typeface="Candara" panose="020E0502030303020204" pitchFamily="34" charset="0"/>
              </a:rPr>
              <a:t>Clerk sends ballots to KCI</a:t>
            </a:r>
          </a:p>
          <a:p>
            <a:r>
              <a:rPr lang="en-US" dirty="0">
                <a:solidFill>
                  <a:schemeClr val="bg2"/>
                </a:solidFill>
                <a:latin typeface="Candara" panose="020E0502030303020204" pitchFamily="34" charset="0"/>
              </a:rPr>
              <a:t>Postage is .184 ea.</a:t>
            </a:r>
          </a:p>
          <a:p>
            <a:r>
              <a:rPr lang="en-US" dirty="0">
                <a:solidFill>
                  <a:schemeClr val="bg2"/>
                </a:solidFill>
                <a:latin typeface="Candara" panose="020E0502030303020204" pitchFamily="34" charset="0"/>
              </a:rPr>
              <a:t>Voter receives</a:t>
            </a:r>
          </a:p>
          <a:p>
            <a:r>
              <a:rPr lang="en-US" dirty="0">
                <a:solidFill>
                  <a:schemeClr val="bg2"/>
                </a:solidFill>
                <a:latin typeface="Candara" panose="020E0502030303020204" pitchFamily="34" charset="0"/>
              </a:rPr>
              <a:t>Clerk can check to see when/if placed in voters mailbox</a:t>
            </a:r>
          </a:p>
          <a:p>
            <a:r>
              <a:rPr lang="en-US" dirty="0">
                <a:solidFill>
                  <a:schemeClr val="bg2"/>
                </a:solidFill>
                <a:latin typeface="Candara" panose="020E0502030303020204" pitchFamily="34" charset="0"/>
              </a:rPr>
              <a:t>Voter sends back</a:t>
            </a:r>
          </a:p>
          <a:p>
            <a:r>
              <a:rPr lang="en-US" dirty="0">
                <a:solidFill>
                  <a:schemeClr val="bg2"/>
                </a:solidFill>
                <a:latin typeface="Candara" panose="020E0502030303020204" pitchFamily="34" charset="0"/>
              </a:rPr>
              <a:t>If delayed, Clerk can see where in the postal stream the ballot is</a:t>
            </a:r>
          </a:p>
        </p:txBody>
      </p:sp>
    </p:spTree>
    <p:extLst>
      <p:ext uri="{BB962C8B-B14F-4D97-AF65-F5344CB8AC3E}">
        <p14:creationId xmlns:p14="http://schemas.microsoft.com/office/powerpoint/2010/main" val="1353011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A9BC1-596D-484D-A583-495DD30728D7}"/>
              </a:ext>
            </a:extLst>
          </p:cNvPr>
          <p:cNvSpPr>
            <a:spLocks noGrp="1"/>
          </p:cNvSpPr>
          <p:nvPr>
            <p:ph type="title"/>
          </p:nvPr>
        </p:nvSpPr>
        <p:spPr>
          <a:xfrm>
            <a:off x="686277" y="751453"/>
            <a:ext cx="8675370" cy="1077344"/>
          </a:xfrm>
        </p:spPr>
        <p:txBody>
          <a:bodyPr/>
          <a:lstStyle/>
          <a:p>
            <a:r>
              <a:rPr lang="en-US" dirty="0"/>
              <a:t>Email Notification</a:t>
            </a:r>
          </a:p>
        </p:txBody>
      </p:sp>
      <p:sp>
        <p:nvSpPr>
          <p:cNvPr id="3" name="Text Placeholder 2">
            <a:extLst>
              <a:ext uri="{FF2B5EF4-FFF2-40B4-BE49-F238E27FC236}">
                <a16:creationId xmlns:a16="http://schemas.microsoft.com/office/drawing/2014/main" id="{F49E8F26-3D84-4293-BB12-118C7E0F0771}"/>
              </a:ext>
            </a:extLst>
          </p:cNvPr>
          <p:cNvSpPr>
            <a:spLocks noGrp="1"/>
          </p:cNvSpPr>
          <p:nvPr>
            <p:ph type="body" idx="1"/>
          </p:nvPr>
        </p:nvSpPr>
        <p:spPr>
          <a:xfrm>
            <a:off x="686277" y="1927654"/>
            <a:ext cx="8675370" cy="4973951"/>
          </a:xfrm>
        </p:spPr>
        <p:txBody>
          <a:bodyPr/>
          <a:lstStyle/>
          <a:p>
            <a:pPr marL="457200" indent="-457200">
              <a:buFont typeface="Arial" panose="020B0604020202020204" pitchFamily="34" charset="0"/>
              <a:buChar char="•"/>
            </a:pPr>
            <a:r>
              <a:rPr lang="en-US" dirty="0">
                <a:solidFill>
                  <a:schemeClr val="bg2"/>
                </a:solidFill>
              </a:rPr>
              <a:t>When application mailed email will be sent to the email address on the QVF file</a:t>
            </a:r>
          </a:p>
          <a:p>
            <a:pPr marL="457200" indent="-457200">
              <a:buFont typeface="Arial" panose="020B0604020202020204" pitchFamily="34" charset="0"/>
              <a:buChar char="•"/>
            </a:pPr>
            <a:r>
              <a:rPr lang="en-US" dirty="0">
                <a:solidFill>
                  <a:schemeClr val="bg2"/>
                </a:solidFill>
              </a:rPr>
              <a:t>Email contains a link so voter can watch scans as ballot goes out and is returned</a:t>
            </a:r>
          </a:p>
          <a:p>
            <a:pPr marL="457200" indent="-457200">
              <a:buFont typeface="Arial" panose="020B0604020202020204" pitchFamily="34" charset="0"/>
              <a:buChar char="•"/>
            </a:pPr>
            <a:r>
              <a:rPr lang="en-US" dirty="0">
                <a:solidFill>
                  <a:schemeClr val="bg2"/>
                </a:solidFill>
              </a:rPr>
              <a:t>Cost around 3 cents per voter</a:t>
            </a:r>
          </a:p>
          <a:p>
            <a:pPr marL="457200" indent="-457200">
              <a:buFont typeface="Arial" panose="020B0604020202020204" pitchFamily="34" charset="0"/>
              <a:buChar char="•"/>
            </a:pPr>
            <a:r>
              <a:rPr lang="en-US" dirty="0">
                <a:solidFill>
                  <a:schemeClr val="bg2"/>
                </a:solidFill>
              </a:rPr>
              <a:t>Beta version for the August primary</a:t>
            </a:r>
          </a:p>
          <a:p>
            <a:pPr marL="457200" indent="-457200">
              <a:buFont typeface="Arial" panose="020B0604020202020204" pitchFamily="34" charset="0"/>
              <a:buChar char="•"/>
            </a:pPr>
            <a:r>
              <a:rPr lang="en-US" dirty="0">
                <a:solidFill>
                  <a:schemeClr val="bg2"/>
                </a:solidFill>
              </a:rPr>
              <a:t>If SOS would agree to post </a:t>
            </a:r>
            <a:r>
              <a:rPr lang="en-US" dirty="0" err="1">
                <a:solidFill>
                  <a:srgbClr val="FF0000"/>
                </a:solidFill>
              </a:rPr>
              <a:t>Track</a:t>
            </a:r>
            <a:r>
              <a:rPr lang="en-US" dirty="0" err="1"/>
              <a:t>MI</a:t>
            </a:r>
            <a:r>
              <a:rPr lang="en-US" dirty="0" err="1">
                <a:solidFill>
                  <a:srgbClr val="FF0000"/>
                </a:solidFill>
              </a:rPr>
              <a:t>Ballot</a:t>
            </a:r>
            <a:r>
              <a:rPr lang="en-US" dirty="0">
                <a:solidFill>
                  <a:schemeClr val="bg2"/>
                </a:solidFill>
              </a:rPr>
              <a:t> tracking links on SOS website we would make all email programs part of the base service offering</a:t>
            </a:r>
          </a:p>
        </p:txBody>
      </p:sp>
    </p:spTree>
    <p:extLst>
      <p:ext uri="{BB962C8B-B14F-4D97-AF65-F5344CB8AC3E}">
        <p14:creationId xmlns:p14="http://schemas.microsoft.com/office/powerpoint/2010/main" val="223377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1FEAF-87A4-47EE-80C2-D546F209DDCA}"/>
              </a:ext>
            </a:extLst>
          </p:cNvPr>
          <p:cNvSpPr>
            <a:spLocks noGrp="1"/>
          </p:cNvSpPr>
          <p:nvPr>
            <p:ph type="title"/>
          </p:nvPr>
        </p:nvSpPr>
        <p:spPr>
          <a:xfrm>
            <a:off x="691515" y="870795"/>
            <a:ext cx="8675370" cy="805495"/>
          </a:xfrm>
        </p:spPr>
        <p:txBody>
          <a:bodyPr>
            <a:normAutofit fontScale="90000"/>
          </a:bodyPr>
          <a:lstStyle/>
          <a:p>
            <a:r>
              <a:rPr lang="en-US" dirty="0"/>
              <a:t>KCI Already mails ballots</a:t>
            </a:r>
          </a:p>
        </p:txBody>
      </p:sp>
      <p:sp>
        <p:nvSpPr>
          <p:cNvPr id="3" name="Text Placeholder 2">
            <a:extLst>
              <a:ext uri="{FF2B5EF4-FFF2-40B4-BE49-F238E27FC236}">
                <a16:creationId xmlns:a16="http://schemas.microsoft.com/office/drawing/2014/main" id="{D58021BC-F678-45C5-9D8E-EF081C72518C}"/>
              </a:ext>
            </a:extLst>
          </p:cNvPr>
          <p:cNvSpPr>
            <a:spLocks noGrp="1"/>
          </p:cNvSpPr>
          <p:nvPr>
            <p:ph type="body" idx="1"/>
          </p:nvPr>
        </p:nvSpPr>
        <p:spPr>
          <a:xfrm>
            <a:off x="691515" y="2235716"/>
            <a:ext cx="8675370" cy="3250683"/>
          </a:xfrm>
        </p:spPr>
        <p:txBody>
          <a:bodyPr/>
          <a:lstStyle/>
          <a:p>
            <a:r>
              <a:rPr lang="en-US" dirty="0">
                <a:solidFill>
                  <a:schemeClr val="bg2"/>
                </a:solidFill>
              </a:rPr>
              <a:t>KCI picks up mail daily from 14 units across west and central Michigan</a:t>
            </a:r>
          </a:p>
        </p:txBody>
      </p:sp>
    </p:spTree>
    <p:extLst>
      <p:ext uri="{BB962C8B-B14F-4D97-AF65-F5344CB8AC3E}">
        <p14:creationId xmlns:p14="http://schemas.microsoft.com/office/powerpoint/2010/main" val="36132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6BDA9-B7BE-470B-9623-9AA7DF0F657F}"/>
              </a:ext>
            </a:extLst>
          </p:cNvPr>
          <p:cNvSpPr>
            <a:spLocks noGrp="1"/>
          </p:cNvSpPr>
          <p:nvPr>
            <p:ph type="title"/>
          </p:nvPr>
        </p:nvSpPr>
        <p:spPr/>
        <p:txBody>
          <a:bodyPr/>
          <a:lstStyle/>
          <a:p>
            <a:r>
              <a:rPr lang="en-US" dirty="0"/>
              <a:t>Video Demo</a:t>
            </a:r>
          </a:p>
        </p:txBody>
      </p:sp>
      <p:pic>
        <p:nvPicPr>
          <p:cNvPr id="4" name="Dave L Snailmail Presentation_Trim1">
            <a:hlinkClick r:id="" action="ppaction://media"/>
            <a:extLst>
              <a:ext uri="{FF2B5EF4-FFF2-40B4-BE49-F238E27FC236}">
                <a16:creationId xmlns:a16="http://schemas.microsoft.com/office/drawing/2014/main" id="{C64BD86B-8EED-44EF-B0D6-F7F45F43EB2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92150" y="1916115"/>
            <a:ext cx="8674100" cy="5057773"/>
          </a:xfrm>
        </p:spPr>
      </p:pic>
    </p:spTree>
    <p:extLst>
      <p:ext uri="{BB962C8B-B14F-4D97-AF65-F5344CB8AC3E}">
        <p14:creationId xmlns:p14="http://schemas.microsoft.com/office/powerpoint/2010/main" val="2727379788"/>
      </p:ext>
    </p:extLst>
  </p:cSld>
  <p:clrMapOvr>
    <a:masterClrMapping/>
  </p:clrMapOvr>
  <mc:AlternateContent xmlns:mc="http://schemas.openxmlformats.org/markup-compatibility/2006" xmlns:p14="http://schemas.microsoft.com/office/powerpoint/2010/main">
    <mc:Choice Requires="p14">
      <p:transition spd="slow" p14:dur="2000" advTm="396202"/>
    </mc:Choice>
    <mc:Fallback xmlns="">
      <p:transition spd="slow" advTm="39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2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76899-BFBC-4D40-BABF-0DE7DC6992ED}"/>
              </a:ext>
            </a:extLst>
          </p:cNvPr>
          <p:cNvSpPr>
            <a:spLocks noGrp="1"/>
          </p:cNvSpPr>
          <p:nvPr>
            <p:ph type="title"/>
          </p:nvPr>
        </p:nvSpPr>
        <p:spPr>
          <a:xfrm>
            <a:off x="691515" y="413810"/>
            <a:ext cx="8675370" cy="761847"/>
          </a:xfrm>
        </p:spPr>
        <p:txBody>
          <a:bodyPr/>
          <a:lstStyle/>
          <a:p>
            <a:r>
              <a:rPr lang="en-US" dirty="0"/>
              <a:t>Video Demo</a:t>
            </a:r>
          </a:p>
        </p:txBody>
      </p:sp>
      <p:pic>
        <p:nvPicPr>
          <p:cNvPr id="4" name="Dave L Snailmail Presentation_Trim 2">
            <a:hlinkClick r:id="" action="ppaction://media"/>
            <a:extLst>
              <a:ext uri="{FF2B5EF4-FFF2-40B4-BE49-F238E27FC236}">
                <a16:creationId xmlns:a16="http://schemas.microsoft.com/office/drawing/2014/main" id="{D7ABA3F7-9708-4291-BDED-BCA31171924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92150" y="1720850"/>
            <a:ext cx="8674100" cy="4879975"/>
          </a:xfrm>
        </p:spPr>
      </p:pic>
    </p:spTree>
    <p:extLst>
      <p:ext uri="{BB962C8B-B14F-4D97-AF65-F5344CB8AC3E}">
        <p14:creationId xmlns:p14="http://schemas.microsoft.com/office/powerpoint/2010/main" val="91821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5" y="728442"/>
            <a:ext cx="8675370" cy="1502305"/>
          </a:xfrm>
        </p:spPr>
        <p:txBody>
          <a:bodyPr>
            <a:normAutofit/>
          </a:bodyPr>
          <a:lstStyle/>
          <a:p>
            <a:r>
              <a:rPr lang="en-US" dirty="0" err="1">
                <a:solidFill>
                  <a:schemeClr val="tx2"/>
                </a:solidFill>
                <a:effectLst/>
                <a:latin typeface="Candara" panose="020E0502030303020204" pitchFamily="34" charset="0"/>
                <a:ea typeface="Calibri" panose="020F0502020204030204" pitchFamily="34" charset="0"/>
                <a:cs typeface="Times New Roman" panose="02020603050405020304" pitchFamily="18" charset="0"/>
              </a:rPr>
              <a:t>Track</a:t>
            </a:r>
            <a:r>
              <a:rPr lang="en-US" dirty="0" err="1">
                <a:effectLst/>
                <a:latin typeface="Candara" panose="020E0502030303020204" pitchFamily="34" charset="0"/>
                <a:ea typeface="Calibri" panose="020F0502020204030204" pitchFamily="34" charset="0"/>
                <a:cs typeface="Times New Roman" panose="02020603050405020304" pitchFamily="18" charset="0"/>
              </a:rPr>
              <a:t>MI</a:t>
            </a:r>
            <a:r>
              <a:rPr lang="en-US" dirty="0" err="1">
                <a:solidFill>
                  <a:schemeClr val="tx2"/>
                </a:solidFill>
                <a:effectLst/>
                <a:latin typeface="Candara" panose="020E0502030303020204" pitchFamily="34" charset="0"/>
                <a:ea typeface="Calibri" panose="020F0502020204030204" pitchFamily="34" charset="0"/>
                <a:cs typeface="Times New Roman" panose="02020603050405020304" pitchFamily="18" charset="0"/>
              </a:rPr>
              <a:t>Ballot</a:t>
            </a:r>
            <a:r>
              <a:rPr lang="en-US" dirty="0">
                <a:effectLst/>
                <a:latin typeface="Candara" panose="020E0502030303020204" pitchFamily="34" charset="0"/>
                <a:ea typeface="Calibri" panose="020F0502020204030204" pitchFamily="34" charset="0"/>
                <a:cs typeface="Times New Roman" panose="02020603050405020304" pitchFamily="18" charset="0"/>
              </a:rPr>
              <a:t> will require very few changes for Michigan Clerks</a:t>
            </a:r>
            <a:endParaRPr lang="en-US" dirty="0">
              <a:latin typeface="Candara" panose="020E0502030303020204" pitchFamily="34" charset="0"/>
            </a:endParaRPr>
          </a:p>
        </p:txBody>
      </p:sp>
      <p:sp>
        <p:nvSpPr>
          <p:cNvPr id="3" name="Content Placeholder 2"/>
          <p:cNvSpPr>
            <a:spLocks noGrp="1"/>
          </p:cNvSpPr>
          <p:nvPr>
            <p:ph idx="1"/>
          </p:nvPr>
        </p:nvSpPr>
        <p:spPr>
          <a:xfrm>
            <a:off x="593193" y="3632371"/>
            <a:ext cx="8675370" cy="4931516"/>
          </a:xfrm>
        </p:spPr>
        <p:txBody>
          <a:bodyPr/>
          <a:lstStyle/>
          <a:p>
            <a:r>
              <a:rPr lang="en-US" sz="2400" dirty="0">
                <a:effectLst/>
                <a:latin typeface="Candara" panose="020E0502030303020204" pitchFamily="34" charset="0"/>
                <a:ea typeface="Calibri" panose="020F0502020204030204" pitchFamily="34" charset="0"/>
                <a:cs typeface="Times New Roman" panose="02020603050405020304" pitchFamily="18" charset="0"/>
              </a:rPr>
              <a:t>The difference in the postage rate will pay for all the services of </a:t>
            </a:r>
            <a:r>
              <a:rPr lang="en-US" sz="2400" dirty="0" err="1">
                <a:solidFill>
                  <a:schemeClr val="tx2"/>
                </a:solidFill>
                <a:effectLst/>
                <a:latin typeface="Candara" panose="020E0502030303020204" pitchFamily="34" charset="0"/>
                <a:ea typeface="Calibri" panose="020F0502020204030204" pitchFamily="34" charset="0"/>
                <a:cs typeface="Times New Roman" panose="02020603050405020304" pitchFamily="18" charset="0"/>
              </a:rPr>
              <a:t>Track</a:t>
            </a:r>
            <a:r>
              <a:rPr lang="en-US" sz="2400" dirty="0" err="1">
                <a:effectLst/>
                <a:latin typeface="Candara" panose="020E0502030303020204" pitchFamily="34" charset="0"/>
                <a:ea typeface="Calibri" panose="020F0502020204030204" pitchFamily="34" charset="0"/>
                <a:cs typeface="Times New Roman" panose="02020603050405020304" pitchFamily="18" charset="0"/>
              </a:rPr>
              <a:t>MI</a:t>
            </a:r>
            <a:r>
              <a:rPr lang="en-US" sz="2400" dirty="0" err="1">
                <a:solidFill>
                  <a:schemeClr val="tx2"/>
                </a:solidFill>
                <a:effectLst/>
                <a:latin typeface="Candara" panose="020E0502030303020204" pitchFamily="34" charset="0"/>
                <a:ea typeface="Calibri" panose="020F0502020204030204" pitchFamily="34" charset="0"/>
                <a:cs typeface="Times New Roman" panose="02020603050405020304" pitchFamily="18" charset="0"/>
              </a:rPr>
              <a:t>Ballot</a:t>
            </a:r>
            <a:endParaRPr lang="en-US" sz="2400" dirty="0">
              <a:latin typeface="Candara" panose="020E050203030302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31985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277" y="2609925"/>
            <a:ext cx="8675370" cy="1121818"/>
          </a:xfrm>
        </p:spPr>
        <p:txBody>
          <a:bodyPr/>
          <a:lstStyle/>
          <a:p>
            <a:pPr algn="ctr"/>
            <a:r>
              <a:rPr lang="en-US" dirty="0">
                <a:latin typeface="Candara" panose="020E0502030303020204" pitchFamily="34" charset="0"/>
              </a:rPr>
              <a:t>Questions for us?</a:t>
            </a:r>
          </a:p>
        </p:txBody>
      </p:sp>
    </p:spTree>
    <p:extLst>
      <p:ext uri="{BB962C8B-B14F-4D97-AF65-F5344CB8AC3E}">
        <p14:creationId xmlns:p14="http://schemas.microsoft.com/office/powerpoint/2010/main" val="1296290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118EE-9B5B-423C-84F7-75D15A7CFEB3}"/>
              </a:ext>
            </a:extLst>
          </p:cNvPr>
          <p:cNvSpPr>
            <a:spLocks noGrp="1"/>
          </p:cNvSpPr>
          <p:nvPr>
            <p:ph type="title"/>
          </p:nvPr>
        </p:nvSpPr>
        <p:spPr>
          <a:xfrm>
            <a:off x="686277" y="652595"/>
            <a:ext cx="8675370" cy="1064987"/>
          </a:xfrm>
        </p:spPr>
        <p:txBody>
          <a:bodyPr/>
          <a:lstStyle/>
          <a:p>
            <a:r>
              <a:rPr lang="en-US" dirty="0"/>
              <a:t>Questions for you?</a:t>
            </a:r>
          </a:p>
        </p:txBody>
      </p:sp>
      <p:sp>
        <p:nvSpPr>
          <p:cNvPr id="3" name="Text Placeholder 2">
            <a:extLst>
              <a:ext uri="{FF2B5EF4-FFF2-40B4-BE49-F238E27FC236}">
                <a16:creationId xmlns:a16="http://schemas.microsoft.com/office/drawing/2014/main" id="{65AD10F9-922B-4049-931F-82A9D06815C9}"/>
              </a:ext>
            </a:extLst>
          </p:cNvPr>
          <p:cNvSpPr>
            <a:spLocks noGrp="1"/>
          </p:cNvSpPr>
          <p:nvPr>
            <p:ph type="body" idx="1"/>
          </p:nvPr>
        </p:nvSpPr>
        <p:spPr>
          <a:xfrm>
            <a:off x="686277" y="2472529"/>
            <a:ext cx="8675370" cy="3079186"/>
          </a:xfrm>
        </p:spPr>
        <p:txBody>
          <a:bodyPr/>
          <a:lstStyle/>
          <a:p>
            <a:pPr marL="457200" indent="-457200">
              <a:buFont typeface="Arial" panose="020B0604020202020204" pitchFamily="34" charset="0"/>
              <a:buChar char="•"/>
            </a:pPr>
            <a:r>
              <a:rPr lang="en-US" dirty="0">
                <a:solidFill>
                  <a:schemeClr val="bg2"/>
                </a:solidFill>
              </a:rPr>
              <a:t>What does not work?</a:t>
            </a:r>
          </a:p>
          <a:p>
            <a:pPr marL="457200" indent="-457200">
              <a:buFont typeface="Arial" panose="020B0604020202020204" pitchFamily="34" charset="0"/>
              <a:buChar char="•"/>
            </a:pPr>
            <a:r>
              <a:rPr lang="en-US" dirty="0">
                <a:solidFill>
                  <a:schemeClr val="bg2"/>
                </a:solidFill>
              </a:rPr>
              <a:t>What interests you the most?</a:t>
            </a:r>
          </a:p>
          <a:p>
            <a:pPr marL="457200" indent="-457200">
              <a:buFont typeface="Arial" panose="020B0604020202020204" pitchFamily="34" charset="0"/>
              <a:buChar char="•"/>
            </a:pPr>
            <a:r>
              <a:rPr lang="en-US" dirty="0">
                <a:solidFill>
                  <a:schemeClr val="bg2"/>
                </a:solidFill>
              </a:rPr>
              <a:t>How do we get a wider audience?</a:t>
            </a:r>
          </a:p>
          <a:p>
            <a:pPr marL="457200" indent="-457200">
              <a:buFont typeface="Arial" panose="020B0604020202020204" pitchFamily="34" charset="0"/>
              <a:buChar char="•"/>
            </a:pPr>
            <a:r>
              <a:rPr lang="en-US" dirty="0">
                <a:solidFill>
                  <a:schemeClr val="bg2"/>
                </a:solidFill>
              </a:rPr>
              <a:t>Any chance we could get a data file to setup all Clerks in MI at the same time?</a:t>
            </a:r>
          </a:p>
        </p:txBody>
      </p:sp>
    </p:spTree>
    <p:extLst>
      <p:ext uri="{BB962C8B-B14F-4D97-AF65-F5344CB8AC3E}">
        <p14:creationId xmlns:p14="http://schemas.microsoft.com/office/powerpoint/2010/main" val="150942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F91BD-12A7-4553-BA43-C3EB532F6724}"/>
              </a:ext>
            </a:extLst>
          </p:cNvPr>
          <p:cNvSpPr>
            <a:spLocks noGrp="1"/>
          </p:cNvSpPr>
          <p:nvPr>
            <p:ph type="title"/>
          </p:nvPr>
        </p:nvSpPr>
        <p:spPr>
          <a:xfrm>
            <a:off x="686277" y="664077"/>
            <a:ext cx="8675370" cy="1091245"/>
          </a:xfrm>
        </p:spPr>
        <p:txBody>
          <a:bodyPr/>
          <a:lstStyle/>
          <a:p>
            <a:r>
              <a:rPr lang="en-US" dirty="0"/>
              <a:t>What next?</a:t>
            </a:r>
          </a:p>
        </p:txBody>
      </p:sp>
      <p:sp>
        <p:nvSpPr>
          <p:cNvPr id="3" name="Text Placeholder 2">
            <a:extLst>
              <a:ext uri="{FF2B5EF4-FFF2-40B4-BE49-F238E27FC236}">
                <a16:creationId xmlns:a16="http://schemas.microsoft.com/office/drawing/2014/main" id="{14ED0B6E-0264-4E55-97F1-ECDD904BF7FE}"/>
              </a:ext>
            </a:extLst>
          </p:cNvPr>
          <p:cNvSpPr>
            <a:spLocks noGrp="1"/>
          </p:cNvSpPr>
          <p:nvPr>
            <p:ph type="body" idx="1"/>
          </p:nvPr>
        </p:nvSpPr>
        <p:spPr>
          <a:xfrm>
            <a:off x="686277" y="2745923"/>
            <a:ext cx="8675370" cy="2577192"/>
          </a:xfrm>
        </p:spPr>
        <p:txBody>
          <a:bodyPr/>
          <a:lstStyle/>
          <a:p>
            <a:pPr marL="457200" indent="-457200">
              <a:buFont typeface="Arial" panose="020B0604020202020204" pitchFamily="34" charset="0"/>
              <a:buChar char="•"/>
            </a:pPr>
            <a:r>
              <a:rPr lang="en-US" dirty="0">
                <a:solidFill>
                  <a:schemeClr val="bg2"/>
                </a:solidFill>
              </a:rPr>
              <a:t>Every unit needs to apply for nonprofit mailing status</a:t>
            </a:r>
          </a:p>
          <a:p>
            <a:pPr marL="457200" indent="-457200">
              <a:buFont typeface="Arial" panose="020B0604020202020204" pitchFamily="34" charset="0"/>
              <a:buChar char="•"/>
            </a:pPr>
            <a:r>
              <a:rPr lang="en-US" dirty="0">
                <a:solidFill>
                  <a:schemeClr val="bg2"/>
                </a:solidFill>
              </a:rPr>
              <a:t>Visit: kentcommunications.com/clerk-resources/</a:t>
            </a:r>
          </a:p>
        </p:txBody>
      </p:sp>
    </p:spTree>
    <p:extLst>
      <p:ext uri="{BB962C8B-B14F-4D97-AF65-F5344CB8AC3E}">
        <p14:creationId xmlns:p14="http://schemas.microsoft.com/office/powerpoint/2010/main" val="3843973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err="1">
                <a:solidFill>
                  <a:schemeClr val="tx2"/>
                </a:solidFill>
              </a:rPr>
              <a:t>Track</a:t>
            </a:r>
            <a:r>
              <a:rPr lang="en-US" b="1" dirty="0" err="1"/>
              <a:t>MI</a:t>
            </a:r>
            <a:r>
              <a:rPr lang="en-US" dirty="0" err="1">
                <a:solidFill>
                  <a:schemeClr val="tx2"/>
                </a:solidFill>
              </a:rPr>
              <a:t>Ballot</a:t>
            </a:r>
            <a:endParaRPr lang="en-US" dirty="0">
              <a:solidFill>
                <a:schemeClr val="tx2"/>
              </a:solidFill>
            </a:endParaRPr>
          </a:p>
        </p:txBody>
      </p:sp>
      <p:sp>
        <p:nvSpPr>
          <p:cNvPr id="3" name="Content Placeholder 2"/>
          <p:cNvSpPr>
            <a:spLocks noGrp="1"/>
          </p:cNvSpPr>
          <p:nvPr>
            <p:ph idx="1"/>
          </p:nvPr>
        </p:nvSpPr>
        <p:spPr/>
        <p:txBody>
          <a:bodyPr/>
          <a:lstStyle/>
          <a:p>
            <a:pPr marL="0" indent="0">
              <a:lnSpc>
                <a:spcPct val="150000"/>
              </a:lnSpc>
              <a:buNone/>
            </a:pPr>
            <a:r>
              <a:rPr lang="en-US" sz="2475" dirty="0">
                <a:latin typeface="Candara" panose="020E0502030303020204" pitchFamily="34" charset="0"/>
                <a:ea typeface="Calibri" panose="020F0502020204030204" pitchFamily="34" charset="0"/>
                <a:cs typeface="Times New Roman" panose="02020603050405020304" pitchFamily="18" charset="0"/>
              </a:rPr>
              <a:t>KCI is launching a service that integrates real time information from the USPS to follow mail creating a secure, easy to use system to track your outbound and inbound election mail similar to the way FedEx and UPS track packages</a:t>
            </a:r>
          </a:p>
          <a:p>
            <a:pPr marL="0" indent="0">
              <a:buNone/>
            </a:pPr>
            <a:endParaRPr lang="en-US" dirty="0"/>
          </a:p>
          <a:p>
            <a:pPr marL="0" indent="0">
              <a:buNone/>
            </a:pPr>
            <a:r>
              <a:rPr lang="en-US" sz="3200" dirty="0">
                <a:latin typeface="Candara" panose="020E0502030303020204" pitchFamily="34" charset="0"/>
              </a:rPr>
              <a:t>We call it</a:t>
            </a:r>
            <a:r>
              <a:rPr lang="en-US" dirty="0">
                <a:latin typeface="Candara" panose="020E0502030303020204" pitchFamily="34" charset="0"/>
              </a:rPr>
              <a:t>:</a:t>
            </a:r>
          </a:p>
        </p:txBody>
      </p:sp>
      <p:sp>
        <p:nvSpPr>
          <p:cNvPr id="4" name="Text Placeholder 3"/>
          <p:cNvSpPr>
            <a:spLocks noGrp="1"/>
          </p:cNvSpPr>
          <p:nvPr>
            <p:ph type="body" sz="half" idx="2"/>
          </p:nvPr>
        </p:nvSpPr>
        <p:spPr/>
        <p:txBody>
          <a:bodyPr>
            <a:normAutofit/>
          </a:bodyPr>
          <a:lstStyle/>
          <a:p>
            <a:endParaRPr lang="en-US" sz="1650" dirty="0">
              <a:latin typeface="Calibri" panose="020F0502020204030204" pitchFamily="34" charset="0"/>
              <a:ea typeface="Calibri" panose="020F0502020204030204" pitchFamily="34" charset="0"/>
              <a:cs typeface="Times New Roman" panose="02020603050405020304" pitchFamily="18" charset="0"/>
            </a:endParaRPr>
          </a:p>
          <a:p>
            <a:endParaRPr lang="en-US" sz="1650" dirty="0">
              <a:latin typeface="Calibri" panose="020F0502020204030204" pitchFamily="34" charset="0"/>
              <a:ea typeface="Calibri" panose="020F0502020204030204" pitchFamily="34" charset="0"/>
              <a:cs typeface="Times New Roman" panose="02020603050405020304" pitchFamily="18" charset="0"/>
            </a:endParaRPr>
          </a:p>
          <a:p>
            <a:r>
              <a:rPr lang="en-US" sz="1650" dirty="0">
                <a:solidFill>
                  <a:schemeClr val="bg2"/>
                </a:solidFill>
                <a:latin typeface="Candara" panose="020E0502030303020204" pitchFamily="34" charset="0"/>
                <a:ea typeface="Calibri" panose="020F0502020204030204" pitchFamily="34" charset="0"/>
                <a:cs typeface="Times New Roman" panose="02020603050405020304" pitchFamily="18" charset="0"/>
              </a:rPr>
              <a:t>This new service will be operational in early June 2020 and will be available for use in the August Primary</a:t>
            </a:r>
            <a:endParaRPr lang="en-US" sz="1650" dirty="0">
              <a:solidFill>
                <a:schemeClr val="bg2"/>
              </a:solidFill>
              <a:latin typeface="Candara" panose="020E0502030303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0988" y="5414157"/>
            <a:ext cx="1266967" cy="1228368"/>
          </a:xfrm>
          <a:prstGeom prst="rect">
            <a:avLst/>
          </a:prstGeom>
        </p:spPr>
      </p:pic>
    </p:spTree>
    <p:extLst>
      <p:ext uri="{BB962C8B-B14F-4D97-AF65-F5344CB8AC3E}">
        <p14:creationId xmlns:p14="http://schemas.microsoft.com/office/powerpoint/2010/main" val="2230688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577" y="876263"/>
            <a:ext cx="8675370" cy="1502305"/>
          </a:xfrm>
        </p:spPr>
        <p:txBody>
          <a:bodyPr>
            <a:noAutofit/>
          </a:bodyPr>
          <a:lstStyle/>
          <a:p>
            <a:r>
              <a:rPr lang="en-US" sz="3200" dirty="0">
                <a:latin typeface="Candara" panose="020E0502030303020204" pitchFamily="34" charset="0"/>
              </a:rPr>
              <a:t>Two of the immediate challenges facing election officials are:</a:t>
            </a:r>
          </a:p>
        </p:txBody>
      </p:sp>
      <p:graphicFrame>
        <p:nvGraphicFramePr>
          <p:cNvPr id="5" name="Diagram 4"/>
          <p:cNvGraphicFramePr/>
          <p:nvPr>
            <p:extLst>
              <p:ext uri="{D42A27DB-BD31-4B8C-83A1-F6EECF244321}">
                <p14:modId xmlns:p14="http://schemas.microsoft.com/office/powerpoint/2010/main" val="3516661037"/>
              </p:ext>
            </p:extLst>
          </p:nvPr>
        </p:nvGraphicFramePr>
        <p:xfrm>
          <a:off x="-912428" y="2378570"/>
          <a:ext cx="6987736" cy="3928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extLst>
              <p:ext uri="{D42A27DB-BD31-4B8C-83A1-F6EECF244321}">
                <p14:modId xmlns:p14="http://schemas.microsoft.com/office/powerpoint/2010/main" val="301601010"/>
              </p:ext>
            </p:extLst>
          </p:nvPr>
        </p:nvGraphicFramePr>
        <p:xfrm>
          <a:off x="5456565" y="1975945"/>
          <a:ext cx="3676925" cy="47604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p:cNvSpPr txBox="1"/>
          <p:nvPr/>
        </p:nvSpPr>
        <p:spPr>
          <a:xfrm>
            <a:off x="816429" y="2645229"/>
            <a:ext cx="283028" cy="401007"/>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5551714" y="2645229"/>
            <a:ext cx="228600" cy="40100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206180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5" y="413810"/>
            <a:ext cx="8675370" cy="747725"/>
          </a:xfrm>
        </p:spPr>
        <p:txBody>
          <a:bodyPr>
            <a:normAutofit fontScale="90000"/>
          </a:bodyPr>
          <a:lstStyle/>
          <a:p>
            <a:r>
              <a:rPr lang="en-US" dirty="0">
                <a:latin typeface="Candara" panose="020E0502030303020204" pitchFamily="34" charset="0"/>
              </a:rPr>
              <a:t>How it works:</a:t>
            </a:r>
          </a:p>
        </p:txBody>
      </p:sp>
      <p:sp>
        <p:nvSpPr>
          <p:cNvPr id="3" name="Content Placeholder 2"/>
          <p:cNvSpPr>
            <a:spLocks noGrp="1"/>
          </p:cNvSpPr>
          <p:nvPr>
            <p:ph idx="1"/>
          </p:nvPr>
        </p:nvSpPr>
        <p:spPr>
          <a:xfrm>
            <a:off x="691515" y="1161535"/>
            <a:ext cx="8675370" cy="5050079"/>
          </a:xfrm>
        </p:spPr>
        <p:txBody>
          <a:bodyPr>
            <a:normAutofit/>
          </a:bodyPr>
          <a:lstStyle/>
          <a:p>
            <a:r>
              <a:rPr lang="en-US" dirty="0">
                <a:solidFill>
                  <a:schemeClr val="bg2"/>
                </a:solidFill>
                <a:latin typeface="Candara" panose="020E0502030303020204" pitchFamily="34" charset="0"/>
              </a:rPr>
              <a:t>KCI supplies a unique tracking barcode label for each precinct and ballot number </a:t>
            </a:r>
          </a:p>
          <a:p>
            <a:r>
              <a:rPr lang="en-US" dirty="0">
                <a:solidFill>
                  <a:schemeClr val="bg2"/>
                </a:solidFill>
                <a:latin typeface="Candara" panose="020E0502030303020204" pitchFamily="34" charset="0"/>
              </a:rPr>
              <a:t>Prior to mailing, election workers label over USPS barcode on return envelope with tracking label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500743" y="3282689"/>
            <a:ext cx="4201886" cy="315141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922926" y="3332998"/>
            <a:ext cx="2373085" cy="177981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999514" y="4858396"/>
            <a:ext cx="2002972" cy="1502229"/>
          </a:xfrm>
          <a:prstGeom prst="rect">
            <a:avLst/>
          </a:prstGeom>
        </p:spPr>
      </p:pic>
    </p:spTree>
    <p:extLst>
      <p:ext uri="{BB962C8B-B14F-4D97-AF65-F5344CB8AC3E}">
        <p14:creationId xmlns:p14="http://schemas.microsoft.com/office/powerpoint/2010/main" val="3430215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Next Step:</a:t>
            </a:r>
          </a:p>
        </p:txBody>
      </p:sp>
      <p:sp>
        <p:nvSpPr>
          <p:cNvPr id="4" name="Content Placeholder 3"/>
          <p:cNvSpPr>
            <a:spLocks noGrp="1"/>
          </p:cNvSpPr>
          <p:nvPr>
            <p:ph idx="1"/>
          </p:nvPr>
        </p:nvSpPr>
        <p:spPr>
          <a:xfrm>
            <a:off x="484686" y="1862214"/>
            <a:ext cx="8675370" cy="4931516"/>
          </a:xfrm>
        </p:spPr>
        <p:txBody>
          <a:bodyPr/>
          <a:lstStyle/>
          <a:p>
            <a:r>
              <a:rPr lang="en-US" dirty="0">
                <a:solidFill>
                  <a:schemeClr val="bg2"/>
                </a:solidFill>
                <a:latin typeface="Candara" panose="020E0502030303020204" pitchFamily="34" charset="0"/>
              </a:rPr>
              <a:t>Election workers insert ballot, security sleeve, instructions and return envelope (with new barcode) applying mailing label generated from QVF file</a:t>
            </a:r>
          </a:p>
          <a:p>
            <a:r>
              <a:rPr lang="en-US" dirty="0">
                <a:solidFill>
                  <a:schemeClr val="bg2"/>
                </a:solidFill>
                <a:latin typeface="Candara" panose="020E0502030303020204" pitchFamily="34" charset="0"/>
              </a:rPr>
              <a:t>Unit (or KCI) meters at nonprofit $0.184</a:t>
            </a:r>
          </a:p>
          <a:p>
            <a:r>
              <a:rPr lang="en-US" dirty="0">
                <a:solidFill>
                  <a:schemeClr val="bg2"/>
                </a:solidFill>
                <a:latin typeface="Candara" panose="020E0502030303020204" pitchFamily="34" charset="0"/>
              </a:rPr>
              <a:t>KCI sorts outgoing ballot on MLOCR</a:t>
            </a:r>
          </a:p>
          <a:p>
            <a:r>
              <a:rPr lang="en-US" dirty="0">
                <a:solidFill>
                  <a:schemeClr val="bg2"/>
                </a:solidFill>
                <a:latin typeface="Candara" panose="020E0502030303020204" pitchFamily="34" charset="0"/>
              </a:rPr>
              <a:t>UPS / FedEx style tracking  available on </a:t>
            </a:r>
            <a:r>
              <a:rPr lang="en-US" dirty="0" err="1">
                <a:solidFill>
                  <a:schemeClr val="tx2"/>
                </a:solidFill>
                <a:latin typeface="Candara" panose="020E0502030303020204" pitchFamily="34" charset="0"/>
              </a:rPr>
              <a:t>Track</a:t>
            </a:r>
            <a:r>
              <a:rPr lang="en-US" dirty="0" err="1">
                <a:latin typeface="Candara" panose="020E0502030303020204" pitchFamily="34" charset="0"/>
              </a:rPr>
              <a:t>MI</a:t>
            </a:r>
            <a:r>
              <a:rPr lang="en-US" dirty="0" err="1">
                <a:solidFill>
                  <a:schemeClr val="tx2"/>
                </a:solidFill>
                <a:latin typeface="Candara" panose="020E0502030303020204" pitchFamily="34" charset="0"/>
              </a:rPr>
              <a:t>Ballot</a:t>
            </a:r>
            <a:r>
              <a:rPr lang="en-US" dirty="0">
                <a:solidFill>
                  <a:schemeClr val="bg2"/>
                </a:solidFill>
                <a:latin typeface="Candara" panose="020E0502030303020204" pitchFamily="34" charset="0"/>
              </a:rPr>
              <a:t> website</a:t>
            </a:r>
          </a:p>
          <a:p>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119" t="20195" r="6422" b="9446"/>
          <a:stretch/>
        </p:blipFill>
        <p:spPr>
          <a:xfrm>
            <a:off x="4637316" y="5323115"/>
            <a:ext cx="1948542" cy="1175657"/>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2013" b="27293"/>
          <a:stretch/>
        </p:blipFill>
        <p:spPr>
          <a:xfrm rot="10800000">
            <a:off x="6906714" y="5539729"/>
            <a:ext cx="2253342" cy="1254001"/>
          </a:xfrm>
          <a:prstGeom prst="rect">
            <a:avLst/>
          </a:prstGeom>
        </p:spPr>
      </p:pic>
    </p:spTree>
    <p:extLst>
      <p:ext uri="{BB962C8B-B14F-4D97-AF65-F5344CB8AC3E}">
        <p14:creationId xmlns:p14="http://schemas.microsoft.com/office/powerpoint/2010/main" val="1587848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8993" y="696067"/>
            <a:ext cx="7363173" cy="2044406"/>
          </a:xfrm>
          <a:prstGeom prst="rect">
            <a:avLst/>
          </a:prstGeom>
          <a:noFill/>
        </p:spPr>
        <p:txBody>
          <a:bodyPr wrap="square" rtlCol="0">
            <a:spAutoFit/>
          </a:bodyPr>
          <a:lstStyle/>
          <a:p>
            <a:r>
              <a:rPr lang="en-US" sz="2800" dirty="0">
                <a:latin typeface="Candara" panose="020E0502030303020204" pitchFamily="34" charset="0"/>
              </a:rPr>
              <a:t>We developed </a:t>
            </a:r>
            <a:r>
              <a:rPr lang="en-US" sz="2800" dirty="0" err="1">
                <a:solidFill>
                  <a:schemeClr val="tx2"/>
                </a:solidFill>
                <a:latin typeface="Candara" panose="020E0502030303020204" pitchFamily="34" charset="0"/>
              </a:rPr>
              <a:t>Track</a:t>
            </a:r>
            <a:r>
              <a:rPr lang="en-US" sz="2800" dirty="0" err="1">
                <a:latin typeface="Candara" panose="020E0502030303020204" pitchFamily="34" charset="0"/>
              </a:rPr>
              <a:t>MI</a:t>
            </a:r>
            <a:r>
              <a:rPr lang="en-US" sz="2800" dirty="0" err="1">
                <a:solidFill>
                  <a:schemeClr val="tx2"/>
                </a:solidFill>
                <a:latin typeface="Candara" panose="020E0502030303020204" pitchFamily="34" charset="0"/>
              </a:rPr>
              <a:t>Ballot</a:t>
            </a:r>
            <a:r>
              <a:rPr lang="en-US" sz="2800" dirty="0">
                <a:solidFill>
                  <a:schemeClr val="tx2"/>
                </a:solidFill>
                <a:latin typeface="Candara" panose="020E0502030303020204" pitchFamily="34" charset="0"/>
              </a:rPr>
              <a:t> </a:t>
            </a:r>
            <a:r>
              <a:rPr lang="en-US" sz="2800" dirty="0">
                <a:latin typeface="Candara" panose="020E0502030303020204" pitchFamily="34" charset="0"/>
              </a:rPr>
              <a:t> by understanding how Clerks in Michigan process absent voter ballots and creating a solution that works within the current system </a:t>
            </a:r>
          </a:p>
          <a:p>
            <a:endParaRPr lang="en-US" sz="1485"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9627" y="5093058"/>
            <a:ext cx="1822539" cy="1713187"/>
          </a:xfrm>
          <a:prstGeom prst="rect">
            <a:avLst/>
          </a:prstGeom>
        </p:spPr>
      </p:pic>
      <p:sp>
        <p:nvSpPr>
          <p:cNvPr id="3" name="TextBox 2"/>
          <p:cNvSpPr txBox="1"/>
          <p:nvPr/>
        </p:nvSpPr>
        <p:spPr>
          <a:xfrm>
            <a:off x="1008993" y="2740473"/>
            <a:ext cx="8082455"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800" dirty="0">
                <a:solidFill>
                  <a:schemeClr val="bg2"/>
                </a:solidFill>
                <a:latin typeface="Candara" panose="020E0502030303020204" pitchFamily="34" charset="0"/>
              </a:rPr>
              <a:t>We know that we can use the USPS barcoding system and the new IV (Informed Visibility) tracking to track a piece of mail through each and every scan point in the USPS system</a:t>
            </a:r>
          </a:p>
          <a:p>
            <a:pPr marL="285750" indent="-285750">
              <a:lnSpc>
                <a:spcPct val="150000"/>
              </a:lnSpc>
              <a:buFont typeface="Arial" panose="020B0604020202020204" pitchFamily="34" charset="0"/>
              <a:buChar char="•"/>
            </a:pPr>
            <a:r>
              <a:rPr lang="en-US" sz="1800" dirty="0">
                <a:solidFill>
                  <a:schemeClr val="bg2"/>
                </a:solidFill>
                <a:latin typeface="Candara" panose="020E0502030303020204" pitchFamily="34" charset="0"/>
              </a:rPr>
              <a:t>Most mail routes are </a:t>
            </a:r>
            <a:r>
              <a:rPr lang="en-US" sz="1800" dirty="0" err="1">
                <a:solidFill>
                  <a:schemeClr val="bg2"/>
                </a:solidFill>
                <a:latin typeface="Candara" panose="020E0502030303020204" pitchFamily="34" charset="0"/>
              </a:rPr>
              <a:t>GeoCoded</a:t>
            </a:r>
            <a:r>
              <a:rPr lang="en-US" sz="1800" dirty="0">
                <a:solidFill>
                  <a:schemeClr val="bg2"/>
                </a:solidFill>
                <a:latin typeface="Candara" panose="020E0502030303020204" pitchFamily="34" charset="0"/>
              </a:rPr>
              <a:t> by the USPS so they can track a properly barcoded piece of mail down to the logical delivery time.</a:t>
            </a:r>
          </a:p>
          <a:p>
            <a:pPr marL="285750" indent="-285750">
              <a:lnSpc>
                <a:spcPct val="150000"/>
              </a:lnSpc>
              <a:buFont typeface="Arial" panose="020B0604020202020204" pitchFamily="34" charset="0"/>
              <a:buChar char="•"/>
            </a:pPr>
            <a:r>
              <a:rPr lang="en-US" sz="1800" dirty="0">
                <a:solidFill>
                  <a:schemeClr val="bg2"/>
                </a:solidFill>
                <a:latin typeface="Candara" panose="020E0502030303020204" pitchFamily="34" charset="0"/>
              </a:rPr>
              <a:t>UPS / FedEx style tracking</a:t>
            </a:r>
          </a:p>
          <a:p>
            <a:pPr marL="285750" indent="-285750">
              <a:lnSpc>
                <a:spcPct val="150000"/>
              </a:lnSpc>
              <a:buFont typeface="Arial" panose="020B0604020202020204" pitchFamily="34" charset="0"/>
              <a:buChar char="•"/>
            </a:pPr>
            <a:r>
              <a:rPr lang="en-US" sz="1800" dirty="0">
                <a:solidFill>
                  <a:schemeClr val="bg2"/>
                </a:solidFill>
                <a:latin typeface="Candara" panose="020E0502030303020204" pitchFamily="34" charset="0"/>
              </a:rPr>
              <a:t>Not just priority and express mail</a:t>
            </a:r>
          </a:p>
          <a:p>
            <a:pPr marL="285750" indent="-285750">
              <a:lnSpc>
                <a:spcPct val="150000"/>
              </a:lnSpc>
              <a:buFont typeface="Arial" panose="020B0604020202020204" pitchFamily="34" charset="0"/>
              <a:buChar char="•"/>
            </a:pPr>
            <a:r>
              <a:rPr lang="en-US" sz="1800" dirty="0">
                <a:solidFill>
                  <a:schemeClr val="bg2"/>
                </a:solidFill>
                <a:latin typeface="Candara" panose="020E0502030303020204" pitchFamily="34" charset="0"/>
              </a:rPr>
              <a:t>ANY mail. Including YOUR election mail</a:t>
            </a:r>
          </a:p>
        </p:txBody>
      </p:sp>
    </p:spTree>
    <p:extLst>
      <p:ext uri="{BB962C8B-B14F-4D97-AF65-F5344CB8AC3E}">
        <p14:creationId xmlns:p14="http://schemas.microsoft.com/office/powerpoint/2010/main" val="1412539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5" y="792182"/>
            <a:ext cx="8675370" cy="1502305"/>
          </a:xfrm>
        </p:spPr>
        <p:txBody>
          <a:bodyPr>
            <a:noAutofit/>
          </a:bodyPr>
          <a:lstStyle/>
          <a:p>
            <a:r>
              <a:rPr lang="en-US" sz="2640" b="1" dirty="0">
                <a:latin typeface="Candara" panose="020E0502030303020204" pitchFamily="34" charset="0"/>
              </a:rPr>
              <a:t>With IV, you can track the election mail from when it left your office all the way to when it gets returned to you. Like FedEx and UPS</a:t>
            </a:r>
          </a:p>
        </p:txBody>
      </p:sp>
      <p:sp>
        <p:nvSpPr>
          <p:cNvPr id="3" name="Content Placeholder 2"/>
          <p:cNvSpPr>
            <a:spLocks noGrp="1"/>
          </p:cNvSpPr>
          <p:nvPr>
            <p:ph idx="1"/>
          </p:nvPr>
        </p:nvSpPr>
        <p:spPr>
          <a:xfrm>
            <a:off x="691515" y="2069042"/>
            <a:ext cx="8675370" cy="4449745"/>
          </a:xfrm>
        </p:spPr>
        <p:txBody>
          <a:bodyPr/>
          <a:lstStyle/>
          <a:p>
            <a:pPr marL="0" indent="0">
              <a:buNone/>
            </a:pPr>
            <a:endParaRPr lang="en-US" sz="2400" b="1" dirty="0">
              <a:solidFill>
                <a:schemeClr val="tx2"/>
              </a:solidFill>
              <a:latin typeface="Calibri" panose="020F0502020204030204" pitchFamily="34" charset="0"/>
              <a:cs typeface="Calibri" panose="020F0502020204030204" pitchFamily="34" charset="0"/>
            </a:endParaRPr>
          </a:p>
          <a:p>
            <a:pPr marL="0" indent="0">
              <a:buNone/>
            </a:pPr>
            <a:r>
              <a:rPr lang="en-US" sz="2400" b="1" dirty="0">
                <a:solidFill>
                  <a:schemeClr val="tx2"/>
                </a:solidFill>
                <a:latin typeface="Candara" panose="020E0502030303020204" pitchFamily="34" charset="0"/>
                <a:cs typeface="Calibri" panose="020F0502020204030204" pitchFamily="34" charset="0"/>
              </a:rPr>
              <a:t>With the USPS</a:t>
            </a:r>
          </a:p>
          <a:p>
            <a:r>
              <a:rPr lang="en-US" sz="2400" dirty="0">
                <a:solidFill>
                  <a:schemeClr val="bg2"/>
                </a:solidFill>
                <a:latin typeface="Candara" panose="020E0502030303020204" pitchFamily="34" charset="0"/>
              </a:rPr>
              <a:t>It is secure and safe</a:t>
            </a:r>
          </a:p>
          <a:p>
            <a:r>
              <a:rPr lang="en-US" sz="2400" dirty="0">
                <a:solidFill>
                  <a:schemeClr val="bg2"/>
                </a:solidFill>
                <a:latin typeface="Candara" panose="020E0502030303020204" pitchFamily="34" charset="0"/>
              </a:rPr>
              <a:t>It is cost effective. The postage savings cover the cost of the service. It winds up essentially being free</a:t>
            </a:r>
          </a:p>
          <a:p>
            <a:r>
              <a:rPr lang="en-US" sz="2400" dirty="0">
                <a:solidFill>
                  <a:schemeClr val="bg2"/>
                </a:solidFill>
                <a:latin typeface="Candara" panose="020E0502030303020204" pitchFamily="34" charset="0"/>
              </a:rPr>
              <a:t>It is simple to set up</a:t>
            </a:r>
          </a:p>
          <a:p>
            <a:r>
              <a:rPr lang="en-US" sz="2400" dirty="0">
                <a:solidFill>
                  <a:schemeClr val="bg2"/>
                </a:solidFill>
                <a:latin typeface="Candara" panose="020E0502030303020204" pitchFamily="34" charset="0"/>
              </a:rPr>
              <a:t>It is simple to use</a:t>
            </a:r>
          </a:p>
          <a:p>
            <a:r>
              <a:rPr lang="en-US" sz="2400" dirty="0">
                <a:solidFill>
                  <a:schemeClr val="bg2"/>
                </a:solidFill>
                <a:latin typeface="Candara" panose="020E0502030303020204" pitchFamily="34" charset="0"/>
              </a:rPr>
              <a:t>Clerks have a couple minor process changes and then they are up and running!</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167187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a:solidFill>
                  <a:srgbClr val="FF0000"/>
                </a:solidFill>
                <a:latin typeface="Candara" panose="020E0502030303020204" pitchFamily="34" charset="0"/>
              </a:rPr>
              <a:t>Absentee and Vote-By-Mail Ballot Tracking</a:t>
            </a:r>
          </a:p>
        </p:txBody>
      </p:sp>
      <p:sp>
        <p:nvSpPr>
          <p:cNvPr id="3" name="Content Placeholder 2"/>
          <p:cNvSpPr>
            <a:spLocks noGrp="1"/>
          </p:cNvSpPr>
          <p:nvPr>
            <p:ph sz="half" idx="1"/>
          </p:nvPr>
        </p:nvSpPr>
        <p:spPr>
          <a:xfrm>
            <a:off x="691515" y="2573539"/>
            <a:ext cx="4274820" cy="3396337"/>
          </a:xfrm>
        </p:spPr>
        <p:txBody>
          <a:bodyPr>
            <a:normAutofit/>
          </a:bodyPr>
          <a:lstStyle/>
          <a:p>
            <a:pPr marL="0" indent="0">
              <a:buNone/>
            </a:pPr>
            <a:r>
              <a:rPr lang="en-US" sz="2400" dirty="0">
                <a:solidFill>
                  <a:schemeClr val="bg2"/>
                </a:solidFill>
                <a:latin typeface="Candara" panose="020E0502030303020204" pitchFamily="34" charset="0"/>
              </a:rPr>
              <a:t>Informed Visibility allows you to track and confirm the mailing of ballots to the voter, and to follow the ballot in after it’s been mailed back</a:t>
            </a:r>
          </a:p>
          <a:p>
            <a:pPr marL="0" indent="0">
              <a:buNone/>
            </a:pPr>
            <a:endParaRPr lang="en-US" sz="2400" i="1" dirty="0">
              <a:solidFill>
                <a:schemeClr val="bg2"/>
              </a:solidFill>
              <a:latin typeface="Candara" panose="020E0502030303020204" pitchFamily="34" charset="0"/>
            </a:endParaRPr>
          </a:p>
          <a:p>
            <a:pPr marL="0" indent="0">
              <a:buNone/>
            </a:pPr>
            <a:r>
              <a:rPr lang="en-US" sz="2400" i="1" dirty="0">
                <a:solidFill>
                  <a:schemeClr val="bg2"/>
                </a:solidFill>
                <a:latin typeface="Candara" panose="020E0502030303020204" pitchFamily="34" charset="0"/>
              </a:rPr>
              <a:t>Many states have begun requiring voting authorities to share this data with voters</a:t>
            </a:r>
            <a:endParaRPr lang="en-US" sz="2400" dirty="0">
              <a:solidFill>
                <a:schemeClr val="bg2"/>
              </a:solidFill>
              <a:latin typeface="Candara" panose="020E0502030303020204" pitchFamily="34" charset="0"/>
            </a:endParaRPr>
          </a:p>
          <a:p>
            <a:endParaRPr lang="en-US" dirty="0"/>
          </a:p>
          <a:p>
            <a:endParaRPr lang="en-US" dirty="0"/>
          </a:p>
        </p:txBody>
      </p:sp>
      <p:pic>
        <p:nvPicPr>
          <p:cNvPr id="5" name="Content Placeholder 4" descr="Screen Clipping"/>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66335" y="1916115"/>
            <a:ext cx="2688966" cy="2740739"/>
          </a:xfrm>
          <a:prstGeom prst="rect">
            <a:avLst/>
          </a:prstGeom>
          <a:ln>
            <a:noFill/>
          </a:ln>
          <a:effectLst>
            <a:outerShdw blurRad="292100" dist="139700" dir="2700000" algn="tl" rotWithShape="0">
              <a:srgbClr val="333333">
                <a:alpha val="65000"/>
              </a:srgbClr>
            </a:outerShdw>
          </a:effectLst>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6113780" y="4534800"/>
            <a:ext cx="3253105" cy="20345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0945510"/>
      </p:ext>
    </p:extLst>
  </p:cSld>
  <p:clrMapOvr>
    <a:masterClrMapping/>
  </p:clrMapOvr>
</p:sld>
</file>

<file path=ppt/theme/theme1.xml><?xml version="1.0" encoding="utf-8"?>
<a:theme xmlns:a="http://schemas.openxmlformats.org/drawingml/2006/main" name="Office Theme">
  <a:themeElements>
    <a:clrScheme name="TrackMIBallot">
      <a:dk1>
        <a:srgbClr val="0563C1"/>
      </a:dk1>
      <a:lt1>
        <a:srgbClr val="FFFFFF"/>
      </a:lt1>
      <a:dk2>
        <a:srgbClr val="C00000"/>
      </a:dk2>
      <a:lt2>
        <a:srgbClr val="757070"/>
      </a:lt2>
      <a:accent1>
        <a:srgbClr val="C00000"/>
      </a:accent1>
      <a:accent2>
        <a:srgbClr val="757070"/>
      </a:accent2>
      <a:accent3>
        <a:srgbClr val="A5A5A5"/>
      </a:accent3>
      <a:accent4>
        <a:srgbClr val="757070"/>
      </a:accent4>
      <a:accent5>
        <a:srgbClr val="4472C4"/>
      </a:accent5>
      <a:accent6>
        <a:srgbClr val="70AD47"/>
      </a:accent6>
      <a:hlink>
        <a:srgbClr val="8EAADB"/>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8D223FD1946B4995AFCAD83666DFEC" ma:contentTypeVersion="12" ma:contentTypeDescription="Create a new document." ma:contentTypeScope="" ma:versionID="7bc7079ec77df640a8578f87cd82b096">
  <xsd:schema xmlns:xsd="http://www.w3.org/2001/XMLSchema" xmlns:xs="http://www.w3.org/2001/XMLSchema" xmlns:p="http://schemas.microsoft.com/office/2006/metadata/properties" xmlns:ns3="1bdcadf8-da5a-449c-92e2-dd5d57c50875" xmlns:ns4="d3771f15-4a90-467b-8b36-d04f2fb41b84" targetNamespace="http://schemas.microsoft.com/office/2006/metadata/properties" ma:root="true" ma:fieldsID="355d5abc88c9a441ca0ceef3a37ff9b0" ns3:_="" ns4:_="">
    <xsd:import namespace="1bdcadf8-da5a-449c-92e2-dd5d57c50875"/>
    <xsd:import namespace="d3771f15-4a90-467b-8b36-d04f2fb41b8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dcadf8-da5a-449c-92e2-dd5d57c508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771f15-4a90-467b-8b36-d04f2fb41b8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6FE523D-F001-4E3A-9049-284667D0DB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dcadf8-da5a-449c-92e2-dd5d57c50875"/>
    <ds:schemaRef ds:uri="d3771f15-4a90-467b-8b36-d04f2fb41b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A43B10-13EC-4DE4-BE43-9C842E839D2C}">
  <ds:schemaRefs>
    <ds:schemaRef ds:uri="http://schemas.microsoft.com/sharepoint/v3/contenttype/forms"/>
  </ds:schemaRefs>
</ds:datastoreItem>
</file>

<file path=customXml/itemProps3.xml><?xml version="1.0" encoding="utf-8"?>
<ds:datastoreItem xmlns:ds="http://schemas.openxmlformats.org/officeDocument/2006/customXml" ds:itemID="{A35A28EE-388A-4635-A68A-7B312D22E61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1341</TotalTime>
  <Words>1575</Words>
  <Application>Microsoft Office PowerPoint</Application>
  <PresentationFormat>Custom</PresentationFormat>
  <Paragraphs>134</Paragraphs>
  <Slides>25</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Candara</vt:lpstr>
      <vt:lpstr>Office Theme</vt:lpstr>
      <vt:lpstr> </vt:lpstr>
      <vt:lpstr>KCI Already mails ballots</vt:lpstr>
      <vt:lpstr> TrackMIBallot</vt:lpstr>
      <vt:lpstr>Two of the immediate challenges facing election officials are:</vt:lpstr>
      <vt:lpstr>How it works:</vt:lpstr>
      <vt:lpstr>Next Step:</vt:lpstr>
      <vt:lpstr>PowerPoint Presentation</vt:lpstr>
      <vt:lpstr>With IV, you can track the election mail from when it left your office all the way to when it gets returned to you. Like FedEx and UPS</vt:lpstr>
      <vt:lpstr>Absentee and Vote-By-Mail Ballot Tracking</vt:lpstr>
      <vt:lpstr>“The USPS is generating the data, we just have to figure out how to wrap our arms around it.”</vt:lpstr>
      <vt:lpstr>To understand how TrackMIBallot Works, you first need to understand what an IMB (Intelligent Mail Barcode) is</vt:lpstr>
      <vt:lpstr>“That is a lot of information in a small area. “ </vt:lpstr>
      <vt:lpstr>The rules about ballot handling are very specific. How can you do this?</vt:lpstr>
      <vt:lpstr>Labels</vt:lpstr>
      <vt:lpstr>What happens next?</vt:lpstr>
      <vt:lpstr>How it works After the Clerks office has prepared the ballots and applied the TrackMIBallot barcode to the return envelop. Units who use our service will: </vt:lpstr>
      <vt:lpstr>Can you track the ballots being returned?</vt:lpstr>
      <vt:lpstr>TrackMIBallot vs. current method</vt:lpstr>
      <vt:lpstr>Email Notification</vt:lpstr>
      <vt:lpstr>Video Demo</vt:lpstr>
      <vt:lpstr>Video Demo</vt:lpstr>
      <vt:lpstr>TrackMIBallot will require very few changes for Michigan Clerks</vt:lpstr>
      <vt:lpstr>Questions for us?</vt:lpstr>
      <vt:lpstr>Questions for you?</vt:lpstr>
      <vt:lpstr>What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Natascha Myers</dc:creator>
  <cp:lastModifiedBy>Brian Quist</cp:lastModifiedBy>
  <cp:revision>68</cp:revision>
  <dcterms:created xsi:type="dcterms:W3CDTF">2020-05-28T13:36:16Z</dcterms:created>
  <dcterms:modified xsi:type="dcterms:W3CDTF">2020-06-05T03:10:36Z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0x010100828D223FD1946B4995AFCAD83666DFEC</vt:lpwstr>
  </property>
</Properties>
</file>